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3" r:id="rId4"/>
    <p:sldMasterId id="2147498791" r:id="rId5"/>
  </p:sldMasterIdLst>
  <p:notesMasterIdLst>
    <p:notesMasterId r:id="rId71"/>
  </p:notesMasterIdLst>
  <p:handoutMasterIdLst>
    <p:handoutMasterId r:id="rId72"/>
  </p:handoutMasterIdLst>
  <p:sldIdLst>
    <p:sldId id="2147481230" r:id="rId6"/>
    <p:sldId id="2147481185" r:id="rId7"/>
    <p:sldId id="2147469907" r:id="rId8"/>
    <p:sldId id="2147481256" r:id="rId9"/>
    <p:sldId id="2147481257" r:id="rId10"/>
    <p:sldId id="2147481192" r:id="rId11"/>
    <p:sldId id="2147481187" r:id="rId12"/>
    <p:sldId id="2147481188" r:id="rId13"/>
    <p:sldId id="2147481191" r:id="rId14"/>
    <p:sldId id="2147481240" r:id="rId15"/>
    <p:sldId id="2147481241" r:id="rId16"/>
    <p:sldId id="2147481243" r:id="rId17"/>
    <p:sldId id="2147481248" r:id="rId18"/>
    <p:sldId id="2147481249" r:id="rId19"/>
    <p:sldId id="2147481254" r:id="rId20"/>
    <p:sldId id="2147481255" r:id="rId21"/>
    <p:sldId id="2147481258" r:id="rId22"/>
    <p:sldId id="2147481259" r:id="rId23"/>
    <p:sldId id="2147481260" r:id="rId24"/>
    <p:sldId id="2147481261" r:id="rId25"/>
    <p:sldId id="2147481235" r:id="rId26"/>
    <p:sldId id="2147481193" r:id="rId27"/>
    <p:sldId id="2147481195" r:id="rId28"/>
    <p:sldId id="2147481204" r:id="rId29"/>
    <p:sldId id="2147481205" r:id="rId30"/>
    <p:sldId id="2147481196" r:id="rId31"/>
    <p:sldId id="2147481203" r:id="rId32"/>
    <p:sldId id="2147481197" r:id="rId33"/>
    <p:sldId id="2147481209" r:id="rId34"/>
    <p:sldId id="2147481212" r:id="rId35"/>
    <p:sldId id="2147481211" r:id="rId36"/>
    <p:sldId id="2147481198" r:id="rId37"/>
    <p:sldId id="2147481213" r:id="rId38"/>
    <p:sldId id="2147481214" r:id="rId39"/>
    <p:sldId id="2147481236" r:id="rId40"/>
    <p:sldId id="2147481199" r:id="rId41"/>
    <p:sldId id="2147481206" r:id="rId42"/>
    <p:sldId id="2147481217" r:id="rId43"/>
    <p:sldId id="2147481207" r:id="rId44"/>
    <p:sldId id="2147481219" r:id="rId45"/>
    <p:sldId id="2147481220" r:id="rId46"/>
    <p:sldId id="2147481218" r:id="rId47"/>
    <p:sldId id="2147481221" r:id="rId48"/>
    <p:sldId id="2147481222" r:id="rId49"/>
    <p:sldId id="2147481223" r:id="rId50"/>
    <p:sldId id="2147481224" r:id="rId51"/>
    <p:sldId id="2147481242" r:id="rId52"/>
    <p:sldId id="2147481245" r:id="rId53"/>
    <p:sldId id="2147481247" r:id="rId54"/>
    <p:sldId id="2147481250" r:id="rId55"/>
    <p:sldId id="2147481262" r:id="rId56"/>
    <p:sldId id="2147481237" r:id="rId57"/>
    <p:sldId id="2147481200" r:id="rId58"/>
    <p:sldId id="2147481225" r:id="rId59"/>
    <p:sldId id="2147481226" r:id="rId60"/>
    <p:sldId id="2147481227" r:id="rId61"/>
    <p:sldId id="2147481228" r:id="rId62"/>
    <p:sldId id="2147481229" r:id="rId63"/>
    <p:sldId id="2147481251" r:id="rId64"/>
    <p:sldId id="2147481252" r:id="rId65"/>
    <p:sldId id="2147481215" r:id="rId66"/>
    <p:sldId id="2147481216" r:id="rId67"/>
    <p:sldId id="2147481239" r:id="rId68"/>
    <p:sldId id="2147481182" r:id="rId69"/>
    <p:sldId id="2147477528" r:id="rId70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909105-60AB-7D40-8709-2B6C11E844A5}" name="Nimrod Magen" initials="NM" userId="S::nimagen@microsoft.com::4cb487ee-d0ca-4bab-a318-d3c007802d7e" providerId="AD"/>
  <p188:author id="{3F6BB90A-7A66-B68B-E50B-5F2F4C50A888}" name="Adiel Nezri Shlezinger" initials="AS" userId="S::adieln@microsoft.com::1f734cd0-7349-4981-9869-d20ca8118a7a" providerId="AD"/>
  <p188:author id="{354BC80D-F7F7-2954-BB97-9DA9BEBB6B48}" name="Bert Van Hoof" initials="BH" userId="S::bertv@ntdev.microsoft.com::0d821e6a-9f84-4e17-812f-e616c3bcae88" providerId="AD"/>
  <p188:author id="{07E11014-E409-E9A5-32B2-22B80CFABC4F}" name="Katy Shatsov" initials="KS" userId="S::kashatso@microsoft.com::81d641cc-9ae1-4857-b6db-d835f16d22b1" providerId="AD"/>
  <p188:author id="{7B693615-AB9F-74C3-0263-B76707A76342}" name="Asaf Tzuk" initials="AT" userId="S::asaftzuk@microsoft.com::b8d6a76c-c6a3-461b-80d4-74d71275e618" providerId="AD"/>
  <p188:author id="{59753516-5779-124B-A406-C68E72C0F5E8}" name="Eyal Zach" initials="EZ" userId="S::eyalzach@microsoft.com::a0a8f5da-6bca-4245-badc-17ccccae68d1" providerId="AD"/>
  <p188:author id="{9A16B321-E9F5-BE00-47B7-CA7C33B80E2A}" name="Yash Lundia" initials="YL" userId="S::yalundia@microsoft.com::68dd072d-1987-4583-8cea-f06c055d3766" providerId="AD"/>
  <p188:author id="{2E57F424-136F-F4D6-6309-30FE501C3717}" name="Corina Balan" initials="CB" userId="S::corinabalan@microsoft.com::9e727b91-07f7-40b7-ba8e-7c563de893f6" providerId="AD"/>
  <p188:author id="{00691927-993D-510D-9D16-0FE648518836}" name="Reza Assadi" initials="RA" userId="S::rassadi@microsoft.com::b79d782d-6e28-4a78-a6cb-c13026bef175" providerId="AD"/>
  <p188:author id="{8CEBF628-71C7-B05D-3388-7FA9813719CB}" name="Elad Ben-Yosef" initials="EBY" userId="S::elben@microsoft.com::f69aa2f8-a2ae-447a-b57e-3eb1659d20f6" providerId="AD"/>
  <p188:author id="{E98CF629-76C6-3455-7256-2D84E03ADA94}" name="Hadar Bartov Isaacs" initials="HI" userId="S::habarto@microsoft.com::b9af48b8-3479-4366-9193-aa1b43bcbfe1" providerId="AD"/>
  <p188:author id="{189D162F-F3D7-9114-4FF6-1F41C4649B70}" name="Olga Goldenberg" initials="OG" userId="S::olgolden@microsoft.com::00e45667-ebd1-4a79-962c-d46f89b18831" providerId="AD"/>
  <p188:author id="{9C225931-B715-45CE-FE01-6F820A6FDEFF}" name="Julie Seto (SHE/HER)" initials="J(" userId="S::jseto@microsoft.com::b3fe4ebe-f997-4c61-8834-4d37d09f77d2" providerId="AD"/>
  <p188:author id="{1C213636-B9E2-6499-0DEE-BC3833CC60C9}" name="Luis Masieri" initials="LM" userId="S::lmasieri@microsoft.com::1b4c124c-0c2b-46a3-aa20-316b77b15876" providerId="AD"/>
  <p188:author id="{B4B1D73B-69B1-D4AC-7937-1083CDF80884}" name="Aaron Bjork" initials="AB" userId="S::abjork@microsoft.com::fc166ed3-bf58-4425-a314-8a54ac812d99" providerId="AD"/>
  <p188:author id="{2726A742-21F2-EDA6-7B45-00FE8742E664}" name="David Shin" initials="DS" userId="S::davidshin@microsoft.com::4459028b-7174-4a7e-9932-87b99c568106" providerId="AD"/>
  <p188:author id="{6C4CC643-B237-E94C-F5D7-691846DD9823}" name="Rafi Rabo" initials="RR" userId="S::rerabo@microsoft.com::83cb95e7-1bd9-43d9-901c-1ba292cf3ac2" providerId="AD"/>
  <p188:author id="{B6FB4C49-23E1-1198-CD5B-2C4CA4ACF8BE}" name="Maya Shoval" initials="MS" userId="S::mayashoval@microsoft.com::978117e7-0a26-4213-8f40-c44ac9244744" providerId="AD"/>
  <p188:author id="{6A509D49-0F8B-E1D6-59BD-E23D154BE788}" name="Charlie Hartel" initials="CH" userId="S::chartel@microsoft.com::006ef563-49f9-45ba-a644-1165ac6572e7" providerId="AD"/>
  <p188:author id="{76BE8055-128F-3593-53EE-F4F14730832B}" name="Abed Asi" initials="AA" userId="S::abeasi@microsoft.com::8d35965d-ed8f-42a2-b722-585e951139a9" providerId="AD"/>
  <p188:author id="{69369460-BF1C-EA8A-0931-2380FFA726B5}" name="Bharath Varadarajan" initials="BV" userId="S::bharavar@microsoft.com::907fcd40-5ea6-440c-ba9e-0b9c85c1b55a" providerId="AD"/>
  <p188:author id="{56971D62-7C4D-EBC8-A563-DF1B7B9A03B0}" name="Avneet Singh" initials="AS" userId="S::avneets@microsoft.com::fe9865a2-faeb-49fc-9526-a7c185a2b3de" providerId="AD"/>
  <p188:author id="{69ECAB63-F782-56F2-EDB2-CD11A2FE38B6}" name="Gaurav Sisodia" initials="GS" userId="S::gauravsi@microsoft.com::81181262-bd5c-41ed-9481-d52cd1c40721" providerId="AD"/>
  <p188:author id="{B14A3466-C8C7-E08F-A9DC-B4AD997023DB}" name="Eran Manor" initials="EM" userId="S::ermanor@microsoft.com::77b446ff-3344-4d7b-a8ff-9ee770fea9ae" providerId="AD"/>
  <p188:author id="{E64BB56D-800C-7957-092E-E4A2709B609F}" name="Eric Hinz" initials="EH" userId="S::erichinz@microsoft.com::d3adb469-1e8b-44ac-881c-5450ecaa36d7" providerId="AD"/>
  <p188:author id="{A4294C74-2B0F-0ADB-280C-C2193098C568}" name="Ethan Talreja" initials="ET" userId="S::t-etalreja@microsoft.com::98a0670d-b6ec-4b32-9007-79f23c7732e8" providerId="AD"/>
  <p188:author id="{2BA99F78-378D-4FCD-EE38-3A51F68298FC}" name="Bharath Varadarajan" initials="" userId="bharavar@microsoft.com" providerId="O365"/>
  <p188:author id="{EC6BB778-4123-DEBB-E1BC-64E9C9CDBBC1}" name="Fabian Damm" initials="FD" userId="S::fadamm@microsoft.com::05cf094a-28b3-497f-b934-769232cc1776" providerId="AD"/>
  <p188:author id="{DA5C2E7E-53E5-DAC0-6B40-E031031CF629}" name="Francisco Nunez" initials="FN" userId="S::fnunez@microsoft.com::a2953d30-1ae3-4f54-9cb5-8fbfa8c561d7" providerId="AD"/>
  <p188:author id="{8CC0ED7F-A090-2895-A7D7-5F439262E82B}" name="Sam Jarawan" initials="SJ" userId="S::samjar@microsoft.com::62f5a49b-478b-4d87-9bd2-db15a1277983" providerId="AD"/>
  <p188:author id="{1B502184-F448-C5C7-9B45-F2168D4B955A}" name="Kim Levin" initials="KL" userId="S::kilevi@microsoft.com::7b94660a-c1b3-4528-9ef1-ddae58c3c7d3" providerId="AD"/>
  <p188:author id="{5AE02889-2D6A-27AF-F30A-694B5BCD2743}" name="Shelby Eaton" initials="SE" userId="Shelby Eaton" providerId="None"/>
  <p188:author id="{82FD498D-542B-FAA2-9AA7-2D57EB96CDD1}" name="Niduan Zhou" initials="NZ" userId="S::nizhou@microsoft.com::f458d085-cb07-466d-84e2-17766567af3a" providerId="AD"/>
  <p188:author id="{4E6E0F8E-F822-5622-B488-4E6493021CBA}" name="Igal Amster" initials="IA" userId="S::igala@microsoft.com::2e3437ff-a5f4-427b-9ae5-10afd794529d" providerId="AD"/>
  <p188:author id="{50665595-47E5-782F-A6FA-F202696A055B}" name="Lisa Cheng" initials="LC" userId="S::lischeng@microsoft.com::1ffbcb27-8711-465e-b371-a1161a0980fc" providerId="AD"/>
  <p188:author id="{2AC10C9A-23A0-43B5-6180-D4C998F4C006}" name="Paul Jenny" initials="PJ" userId="S::pajenny@microsoft.com::c9474ba1-2155-4a9d-84f8-e3b8202a8ebe" providerId="AD"/>
  <p188:author id="{82AC5EA8-E04E-889D-FEB4-A33F4AABB886}" name="Bar Segal" initials="BS" userId="S::barsegal@microsoft.com::f3738d2c-feb1-4755-bfe8-329e937fa858" providerId="AD"/>
  <p188:author id="{D67FC1AA-A0C2-1CDE-9F79-C8EB952EB514}" name="Chris Haven" initials="CH" userId="S::chrishaven@microsoft.com::9babb80b-297c-4028-9c47-d06d4efae1ba" providerId="AD"/>
  <p188:author id="{1AF576B4-BD37-5CA0-440B-639444481D7A}" name="Smita Shrivastava" initials="SS" userId="S::sshriva@microsoft.com::397ca752-fe86-41e1-b91e-28b61bd18d45" providerId="AD"/>
  <p188:author id="{C90DE2B8-E8A7-8A94-8ECA-952E1CDEF55F}" name="Nazia Zaman" initials="NZ" userId="S::naziazaman@microsoft.com::28033c4b-0627-4ffe-9b29-1214b41553ad" providerId="AD"/>
  <p188:author id="{F3ACDEB9-A0A2-BA61-626D-877DE0ECF8D5}" name="Joe Brown" initials="JB" userId="S::josephbr@microsoft.com::ed188a26-9a47-4aac-bb21-6a66d90ef7ef" providerId="AD"/>
  <p188:author id="{A25BD8BA-FD96-B909-B2FC-775553AA20A0}" name="Kristen Crabb" initials="KC" userId="S::krcrabb@microsoft.com::22f196c1-a4cb-4c8e-ae1a-feef934b9a3e" providerId="AD"/>
  <p188:author id="{B60887BF-3535-74B2-01E2-AA5D88984D44}" name="Hayley Bass" initials="HB" userId="S::haybass@microsoft.com::4e38fb8d-43a6-4d40-b789-443faef50370" providerId="AD"/>
  <p188:author id="{0E3E15C6-C823-566A-57D8-1DD5A6ABE046}" name="AJ Ezzour" initials="AE" userId="S::amezzour@microsoft.com::91e3a963-5eaf-4107-9491-d5f1ecb94834" providerId="AD"/>
  <p188:author id="{D65FA1C9-1CC1-262D-ACE2-2DD481BA7C09}" name="Zach Linster" initials="ZL" userId="S::zalin@microsoft.com::8f6c5285-d3cc-47a3-bd7b-d3211570a655" providerId="AD"/>
  <p188:author id="{50CED8CA-BAEC-0CD6-969F-45EB6D9A9DE0}" name="Nati Sharon" initials="" userId="S::einatsharon@microsoft.com::77aebca4-a3bb-4029-8019-fe7861e4da5a" providerId="AD"/>
  <p188:author id="{E22A63D2-2B43-7F3A-E7FE-FE283FACD38E}" name="Saleha Siddique" initials="SS" userId="S::salsiddi@microsoft.com::1715f2c0-dce9-4797-a2f3-83d6da6bf1af" providerId="AD"/>
  <p188:author id="{BC8BCAD5-DB8C-D6A6-2E43-519B4E2A951D}" name="Cory Newton-Smith" initials="CNS" userId="S::corywink@microsoft.com::813106f3-8d5b-4201-8528-747cc7243578" providerId="AD"/>
  <p188:author id="{64687FD7-A3EF-A292-F17D-6F7EF27EB723}" name="Markus Brunner" initials="MB" userId="S::mbrunner@microsoft.com::01c6d68b-bccb-4f56-8c47-afdd4043169c" providerId="AD"/>
  <p188:author id="{3D2128D8-6B0A-7A2B-F39F-EE10490CB164}" name="Avia Ohana" initials="AO" userId="S::avohana@microsoft.com::1d19633b-725d-4d48-ab8a-ac04bbca9eb8" providerId="AD"/>
  <p188:author id="{34413AD8-472E-3409-6E6E-5DAE3B6E0073}" name="Aaron Bjork" initials="" userId="abjork@microsoft.com" providerId="O365"/>
  <p188:author id="{4EAC67D9-494D-507F-2CEF-6CE88A06D655}" name="Yaron Telem" initials="YT" userId="S::yatelem@microsoft.com::d9aad408-b44e-44a6-844f-1bac3a17fae2" providerId="AD"/>
  <p188:author id="{D65057DD-AFE6-01D5-D4AB-2EC6FC37308A}" name="Erez Altus" initials="EA" userId="S::ereza@microsoft.com::30102727-cc70-4a35-b09b-85d80f292dc3" providerId="AD"/>
  <p188:author id="{C86BCEE8-1034-45B9-3819-EAB52FEBB922}" name="Amira Beldjilali" initials="AB" userId="S::abeldjilali@microsoft.com::b2d4e4b8-bff7-4abd-9d77-2752d8680e86" providerId="AD"/>
  <p188:author id="{B9624AEB-59FD-810B-C281-4903E638410B}" name="Morgan Colosimo" initials="MC" userId="S::mcolosimo@microsoft.com::599f09eb-8f46-440e-beb0-7b85cc8318d8" providerId="AD"/>
  <p188:author id="{2C7C15FD-801C-F544-3E57-E112B48BD4ED}" name="Darshini Jois" initials="DJ" userId="S::dajois@microsoft.com::e5598c1d-b87a-4880-8704-79b89d48d5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6C4"/>
    <a:srgbClr val="EEF5F4"/>
    <a:srgbClr val="96E3F2"/>
    <a:srgbClr val="2A58AC"/>
    <a:srgbClr val="345DA6"/>
    <a:srgbClr val="474091"/>
    <a:srgbClr val="FD6396"/>
    <a:srgbClr val="9B57D3"/>
    <a:srgbClr val="FFCC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3F657-881D-4D1E-A16E-C51E190DEC08}" v="12" dt="2023-11-29T15:56:13.556"/>
    <p1510:client id="{56F6DD22-E9B9-4D6F-9B36-5A80A30078CE}" v="3" dt="2023-10-30T21:06:47.121"/>
    <p1510:client id="{ED666946-4540-4F94-A1B2-F11B33848D95}" v="49" dt="2023-11-15T22:13:23.739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viewProps" Target="viewProps.xml"/><Relationship Id="rId79" Type="http://schemas.microsoft.com/office/2018/10/relationships/authors" Target="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ldjilali@microsoft.com" clId="Web-{ED666946-4540-4F94-A1B2-F11B33848D95}"/>
    <pc:docChg chg="addSld delSld modSld">
      <pc:chgData name="abeldjilali@microsoft.com" userId="" providerId="" clId="Web-{ED666946-4540-4F94-A1B2-F11B33848D95}" dt="2023-11-15T22:13:23.739" v="39"/>
      <pc:docMkLst>
        <pc:docMk/>
      </pc:docMkLst>
      <pc:sldChg chg="del">
        <pc:chgData name="abeldjilali@microsoft.com" userId="" providerId="" clId="Web-{ED666946-4540-4F94-A1B2-F11B33848D95}" dt="2023-11-15T22:12:50.628" v="33"/>
        <pc:sldMkLst>
          <pc:docMk/>
          <pc:sldMk cId="1902025395" sldId="2147481238"/>
        </pc:sldMkLst>
      </pc:sldChg>
      <pc:sldChg chg="delSp">
        <pc:chgData name="abeldjilali@microsoft.com" userId="" providerId="" clId="Web-{ED666946-4540-4F94-A1B2-F11B33848D95}" dt="2023-11-15T22:06:43.541" v="0"/>
        <pc:sldMkLst>
          <pc:docMk/>
          <pc:sldMk cId="2797670745" sldId="2147481240"/>
        </pc:sldMkLst>
        <pc:spChg chg="del">
          <ac:chgData name="abeldjilali@microsoft.com" userId="" providerId="" clId="Web-{ED666946-4540-4F94-A1B2-F11B33848D95}" dt="2023-11-15T22:06:43.541" v="0"/>
          <ac:spMkLst>
            <pc:docMk/>
            <pc:sldMk cId="2797670745" sldId="2147481240"/>
            <ac:spMk id="50" creationId="{CCE21A7C-1DA9-BC63-EB3A-4BCBDDCFB6D0}"/>
          </ac:spMkLst>
        </pc:spChg>
      </pc:sldChg>
      <pc:sldChg chg="delSp">
        <pc:chgData name="abeldjilali@microsoft.com" userId="" providerId="" clId="Web-{ED666946-4540-4F94-A1B2-F11B33848D95}" dt="2023-11-15T22:06:46.432" v="1"/>
        <pc:sldMkLst>
          <pc:docMk/>
          <pc:sldMk cId="3915999531" sldId="2147481241"/>
        </pc:sldMkLst>
        <pc:spChg chg="del">
          <ac:chgData name="abeldjilali@microsoft.com" userId="" providerId="" clId="Web-{ED666946-4540-4F94-A1B2-F11B33848D95}" dt="2023-11-15T22:06:46.432" v="1"/>
          <ac:spMkLst>
            <pc:docMk/>
            <pc:sldMk cId="3915999531" sldId="2147481241"/>
            <ac:spMk id="50" creationId="{CCE21A7C-1DA9-BC63-EB3A-4BCBDDCFB6D0}"/>
          </ac:spMkLst>
        </pc:spChg>
      </pc:sldChg>
      <pc:sldChg chg="delSp">
        <pc:chgData name="abeldjilali@microsoft.com" userId="" providerId="" clId="Web-{ED666946-4540-4F94-A1B2-F11B33848D95}" dt="2023-11-15T22:09:57.515" v="20"/>
        <pc:sldMkLst>
          <pc:docMk/>
          <pc:sldMk cId="3601705391" sldId="2147481242"/>
        </pc:sldMkLst>
        <pc:spChg chg="del">
          <ac:chgData name="abeldjilali@microsoft.com" userId="" providerId="" clId="Web-{ED666946-4540-4F94-A1B2-F11B33848D95}" dt="2023-11-15T22:09:57.515" v="20"/>
          <ac:spMkLst>
            <pc:docMk/>
            <pc:sldMk cId="3601705391" sldId="2147481242"/>
            <ac:spMk id="28" creationId="{E6D576B2-0519-0949-21E8-3E076C3190D9}"/>
          </ac:spMkLst>
        </pc:spChg>
      </pc:sldChg>
      <pc:sldChg chg="addSp delSp modSp">
        <pc:chgData name="abeldjilali@microsoft.com" userId="" providerId="" clId="Web-{ED666946-4540-4F94-A1B2-F11B33848D95}" dt="2023-11-15T22:07:21.167" v="6"/>
        <pc:sldMkLst>
          <pc:docMk/>
          <pc:sldMk cId="2714268683" sldId="2147481243"/>
        </pc:sldMkLst>
        <pc:spChg chg="del">
          <ac:chgData name="abeldjilali@microsoft.com" userId="" providerId="" clId="Web-{ED666946-4540-4F94-A1B2-F11B33848D95}" dt="2023-11-15T22:06:50.198" v="2"/>
          <ac:spMkLst>
            <pc:docMk/>
            <pc:sldMk cId="2714268683" sldId="2147481243"/>
            <ac:spMk id="50" creationId="{CCE21A7C-1DA9-BC63-EB3A-4BCBDDCFB6D0}"/>
          </ac:spMkLst>
        </pc:spChg>
        <pc:picChg chg="add del mod">
          <ac:chgData name="abeldjilali@microsoft.com" userId="" providerId="" clId="Web-{ED666946-4540-4F94-A1B2-F11B33848D95}" dt="2023-11-15T22:07:21.167" v="6"/>
          <ac:picMkLst>
            <pc:docMk/>
            <pc:sldMk cId="2714268683" sldId="2147481243"/>
            <ac:picMk id="4" creationId="{439223BB-A710-2EA9-562B-F9C5591553B9}"/>
          </ac:picMkLst>
        </pc:picChg>
      </pc:sldChg>
      <pc:sldChg chg="addSp delSp modSp">
        <pc:chgData name="abeldjilali@microsoft.com" userId="" providerId="" clId="Web-{ED666946-4540-4F94-A1B2-F11B33848D95}" dt="2023-11-15T22:09:41.577" v="19" actId="20577"/>
        <pc:sldMkLst>
          <pc:docMk/>
          <pc:sldMk cId="2565456757" sldId="2147481244"/>
        </pc:sldMkLst>
        <pc:spChg chg="mod">
          <ac:chgData name="abeldjilali@microsoft.com" userId="" providerId="" clId="Web-{ED666946-4540-4F94-A1B2-F11B33848D95}" dt="2023-11-15T22:09:41.577" v="19" actId="20577"/>
          <ac:spMkLst>
            <pc:docMk/>
            <pc:sldMk cId="2565456757" sldId="2147481244"/>
            <ac:spMk id="21" creationId="{A76EE582-996C-998B-45D8-AE17049CAD88}"/>
          </ac:spMkLst>
        </pc:spChg>
        <pc:picChg chg="add del mod">
          <ac:chgData name="abeldjilali@microsoft.com" userId="" providerId="" clId="Web-{ED666946-4540-4F94-A1B2-F11B33848D95}" dt="2023-11-15T22:07:03.604" v="4"/>
          <ac:picMkLst>
            <pc:docMk/>
            <pc:sldMk cId="2565456757" sldId="2147481244"/>
            <ac:picMk id="37" creationId="{92E25288-0972-F1C0-0F65-A70E7A5635DF}"/>
          </ac:picMkLst>
        </pc:picChg>
      </pc:sldChg>
      <pc:sldChg chg="delSp">
        <pc:chgData name="abeldjilali@microsoft.com" userId="" providerId="" clId="Web-{ED666946-4540-4F94-A1B2-F11B33848D95}" dt="2023-11-15T22:10:00.734" v="21"/>
        <pc:sldMkLst>
          <pc:docMk/>
          <pc:sldMk cId="1196528110" sldId="2147481245"/>
        </pc:sldMkLst>
        <pc:spChg chg="del">
          <ac:chgData name="abeldjilali@microsoft.com" userId="" providerId="" clId="Web-{ED666946-4540-4F94-A1B2-F11B33848D95}" dt="2023-11-15T22:10:00.734" v="21"/>
          <ac:spMkLst>
            <pc:docMk/>
            <pc:sldMk cId="1196528110" sldId="2147481245"/>
            <ac:spMk id="28" creationId="{E6D576B2-0519-0949-21E8-3E076C3190D9}"/>
          </ac:spMkLst>
        </pc:spChg>
      </pc:sldChg>
      <pc:sldChg chg="addSp modSp del">
        <pc:chgData name="abeldjilali@microsoft.com" userId="" providerId="" clId="Web-{ED666946-4540-4F94-A1B2-F11B33848D95}" dt="2023-11-15T22:13:23.739" v="39"/>
        <pc:sldMkLst>
          <pc:docMk/>
          <pc:sldMk cId="3520983017" sldId="2147481246"/>
        </pc:sldMkLst>
        <pc:spChg chg="mod">
          <ac:chgData name="abeldjilali@microsoft.com" userId="" providerId="" clId="Web-{ED666946-4540-4F94-A1B2-F11B33848D95}" dt="2023-11-15T22:12:10.002" v="28" actId="20577"/>
          <ac:spMkLst>
            <pc:docMk/>
            <pc:sldMk cId="3520983017" sldId="2147481246"/>
            <ac:spMk id="21" creationId="{A76EE582-996C-998B-45D8-AE17049CAD88}"/>
          </ac:spMkLst>
        </pc:spChg>
        <pc:picChg chg="add mod">
          <ac:chgData name="abeldjilali@microsoft.com" userId="" providerId="" clId="Web-{ED666946-4540-4F94-A1B2-F11B33848D95}" dt="2023-11-15T22:12:14.237" v="30" actId="1076"/>
          <ac:picMkLst>
            <pc:docMk/>
            <pc:sldMk cId="3520983017" sldId="2147481246"/>
            <ac:picMk id="32" creationId="{0587C3FA-938D-4F69-C5A1-80C3E951427B}"/>
          </ac:picMkLst>
        </pc:picChg>
      </pc:sldChg>
      <pc:sldChg chg="delSp modSp">
        <pc:chgData name="abeldjilali@microsoft.com" userId="" providerId="" clId="Web-{ED666946-4540-4F94-A1B2-F11B33848D95}" dt="2023-11-15T22:10:06.671" v="23"/>
        <pc:sldMkLst>
          <pc:docMk/>
          <pc:sldMk cId="1263505326" sldId="2147481247"/>
        </pc:sldMkLst>
        <pc:spChg chg="del mod">
          <ac:chgData name="abeldjilali@microsoft.com" userId="" providerId="" clId="Web-{ED666946-4540-4F94-A1B2-F11B33848D95}" dt="2023-11-15T22:10:06.671" v="23"/>
          <ac:spMkLst>
            <pc:docMk/>
            <pc:sldMk cId="1263505326" sldId="2147481247"/>
            <ac:spMk id="28" creationId="{E6D576B2-0519-0949-21E8-3E076C3190D9}"/>
          </ac:spMkLst>
        </pc:spChg>
      </pc:sldChg>
      <pc:sldChg chg="modSp add">
        <pc:chgData name="abeldjilali@microsoft.com" userId="" providerId="" clId="Web-{ED666946-4540-4F94-A1B2-F11B33848D95}" dt="2023-11-15T22:09:17.467" v="15" actId="20577"/>
        <pc:sldMkLst>
          <pc:docMk/>
          <pc:sldMk cId="1284076364" sldId="2147481248"/>
        </pc:sldMkLst>
        <pc:spChg chg="mod">
          <ac:chgData name="abeldjilali@microsoft.com" userId="" providerId="" clId="Web-{ED666946-4540-4F94-A1B2-F11B33848D95}" dt="2023-11-15T22:09:10.904" v="14" actId="20577"/>
          <ac:spMkLst>
            <pc:docMk/>
            <pc:sldMk cId="1284076364" sldId="2147481248"/>
            <ac:spMk id="3" creationId="{B86DA82F-AD74-9084-263C-B90465BC3F07}"/>
          </ac:spMkLst>
        </pc:spChg>
        <pc:spChg chg="mod">
          <ac:chgData name="abeldjilali@microsoft.com" userId="" providerId="" clId="Web-{ED666946-4540-4F94-A1B2-F11B33848D95}" dt="2023-11-15T22:09:17.467" v="15" actId="20577"/>
          <ac:spMkLst>
            <pc:docMk/>
            <pc:sldMk cId="1284076364" sldId="2147481248"/>
            <ac:spMk id="23" creationId="{D0F8A0D9-B066-82D2-9D15-7BC376264E06}"/>
          </ac:spMkLst>
        </pc:spChg>
      </pc:sldChg>
      <pc:sldChg chg="add del">
        <pc:chgData name="abeldjilali@microsoft.com" userId="" providerId="" clId="Web-{ED666946-4540-4F94-A1B2-F11B33848D95}" dt="2023-11-15T22:08:01.559" v="10"/>
        <pc:sldMkLst>
          <pc:docMk/>
          <pc:sldMk cId="2789607332" sldId="2147481249"/>
        </pc:sldMkLst>
      </pc:sldChg>
      <pc:sldChg chg="modSp add">
        <pc:chgData name="abeldjilali@microsoft.com" userId="" providerId="" clId="Web-{ED666946-4540-4F94-A1B2-F11B33848D95}" dt="2023-11-15T22:09:20.686" v="16" actId="20577"/>
        <pc:sldMkLst>
          <pc:docMk/>
          <pc:sldMk cId="3103592637" sldId="2147481249"/>
        </pc:sldMkLst>
        <pc:spChg chg="mod">
          <ac:chgData name="abeldjilali@microsoft.com" userId="" providerId="" clId="Web-{ED666946-4540-4F94-A1B2-F11B33848D95}" dt="2023-11-15T22:09:20.686" v="16" actId="20577"/>
          <ac:spMkLst>
            <pc:docMk/>
            <pc:sldMk cId="3103592637" sldId="2147481249"/>
            <ac:spMk id="23" creationId="{D0F8A0D9-B066-82D2-9D15-7BC376264E06}"/>
          </ac:spMkLst>
        </pc:spChg>
      </pc:sldChg>
      <pc:sldChg chg="add del">
        <pc:chgData name="abeldjilali@microsoft.com" userId="" providerId="" clId="Web-{ED666946-4540-4F94-A1B2-F11B33848D95}" dt="2023-11-15T22:08:01.559" v="11"/>
        <pc:sldMkLst>
          <pc:docMk/>
          <pc:sldMk cId="2695175216" sldId="2147481250"/>
        </pc:sldMkLst>
      </pc:sldChg>
      <pc:sldChg chg="modSp add">
        <pc:chgData name="abeldjilali@microsoft.com" userId="" providerId="" clId="Web-{ED666946-4540-4F94-A1B2-F11B33848D95}" dt="2023-11-15T22:12:02.815" v="26" actId="20577"/>
        <pc:sldMkLst>
          <pc:docMk/>
          <pc:sldMk cId="3721916855" sldId="2147481250"/>
        </pc:sldMkLst>
        <pc:spChg chg="mod">
          <ac:chgData name="abeldjilali@microsoft.com" userId="" providerId="" clId="Web-{ED666946-4540-4F94-A1B2-F11B33848D95}" dt="2023-11-15T22:12:02.815" v="26" actId="20577"/>
          <ac:spMkLst>
            <pc:docMk/>
            <pc:sldMk cId="3721916855" sldId="2147481250"/>
            <ac:spMk id="5" creationId="{09D5EB70-B882-E948-97E3-BF381E209E8F}"/>
          </ac:spMkLst>
        </pc:spChg>
      </pc:sldChg>
      <pc:sldChg chg="add">
        <pc:chgData name="abeldjilali@microsoft.com" userId="" providerId="" clId="Web-{ED666946-4540-4F94-A1B2-F11B33848D95}" dt="2023-11-15T22:12:37.191" v="31"/>
        <pc:sldMkLst>
          <pc:docMk/>
          <pc:sldMk cId="331433606" sldId="2147481251"/>
        </pc:sldMkLst>
      </pc:sldChg>
      <pc:sldChg chg="modSp add">
        <pc:chgData name="abeldjilali@microsoft.com" userId="" providerId="" clId="Web-{ED666946-4540-4F94-A1B2-F11B33848D95}" dt="2023-11-15T22:13:17.801" v="37" actId="20577"/>
        <pc:sldMkLst>
          <pc:docMk/>
          <pc:sldMk cId="2024538364" sldId="2147481252"/>
        </pc:sldMkLst>
        <pc:spChg chg="mod">
          <ac:chgData name="abeldjilali@microsoft.com" userId="" providerId="" clId="Web-{ED666946-4540-4F94-A1B2-F11B33848D95}" dt="2023-11-15T22:13:17.801" v="37" actId="20577"/>
          <ac:spMkLst>
            <pc:docMk/>
            <pc:sldMk cId="2024538364" sldId="2147481252"/>
            <ac:spMk id="21" creationId="{A76EE582-996C-998B-45D8-AE17049CAD88}"/>
          </ac:spMkLst>
        </pc:spChg>
      </pc:sldChg>
      <pc:sldChg chg="add">
        <pc:chgData name="abeldjilali@microsoft.com" userId="" providerId="" clId="Web-{ED666946-4540-4F94-A1B2-F11B33848D95}" dt="2023-11-15T22:13:21.207" v="38"/>
        <pc:sldMkLst>
          <pc:docMk/>
          <pc:sldMk cId="1571625553" sldId="2147481253"/>
        </pc:sldMkLst>
      </pc:sldChg>
    </pc:docChg>
  </pc:docChgLst>
  <pc:docChgLst>
    <pc:chgData name="Amira Beldjilali" userId="b2d4e4b8-bff7-4abd-9d77-2752d8680e86" providerId="ADAL" clId="{56F6DD22-E9B9-4D6F-9B36-5A80A30078CE}"/>
    <pc:docChg chg="addSld delSld modSld">
      <pc:chgData name="Amira Beldjilali" userId="b2d4e4b8-bff7-4abd-9d77-2752d8680e86" providerId="ADAL" clId="{56F6DD22-E9B9-4D6F-9B36-5A80A30078CE}" dt="2023-10-30T21:07:03.307" v="21" actId="20577"/>
      <pc:docMkLst>
        <pc:docMk/>
      </pc:docMkLst>
      <pc:sldChg chg="del">
        <pc:chgData name="Amira Beldjilali" userId="b2d4e4b8-bff7-4abd-9d77-2752d8680e86" providerId="ADAL" clId="{56F6DD22-E9B9-4D6F-9B36-5A80A30078CE}" dt="2023-10-03T14:43:10.554" v="0" actId="47"/>
        <pc:sldMkLst>
          <pc:docMk/>
          <pc:sldMk cId="114769864" sldId="306"/>
        </pc:sldMkLst>
      </pc:sldChg>
      <pc:sldChg chg="delCm">
        <pc:chgData name="Amira Beldjilali" userId="b2d4e4b8-bff7-4abd-9d77-2752d8680e86" providerId="ADAL" clId="{56F6DD22-E9B9-4D6F-9B36-5A80A30078CE}" dt="2023-10-03T14:43:25.541" v="4"/>
        <pc:sldMkLst>
          <pc:docMk/>
          <pc:sldMk cId="1477438557" sldId="214746990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ira Beldjilali" userId="b2d4e4b8-bff7-4abd-9d77-2752d8680e86" providerId="ADAL" clId="{56F6DD22-E9B9-4D6F-9B36-5A80A30078CE}" dt="2023-10-03T14:43:25.541" v="4"/>
              <pc2:cmMkLst xmlns:pc2="http://schemas.microsoft.com/office/powerpoint/2019/9/main/command">
                <pc:docMk/>
                <pc:sldMk cId="1477438557" sldId="2147469907"/>
                <pc2:cmMk id="{A3D2B00A-E573-4D94-952B-360B41978585}"/>
              </pc2:cmMkLst>
            </pc226:cmChg>
          </p:ext>
        </pc:extLst>
      </pc:sldChg>
      <pc:sldChg chg="delCm">
        <pc:chgData name="Amira Beldjilali" userId="b2d4e4b8-bff7-4abd-9d77-2752d8680e86" providerId="ADAL" clId="{56F6DD22-E9B9-4D6F-9B36-5A80A30078CE}" dt="2023-10-03T14:43:33.681" v="6"/>
        <pc:sldMkLst>
          <pc:docMk/>
          <pc:sldMk cId="541064825" sldId="21474811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ira Beldjilali" userId="b2d4e4b8-bff7-4abd-9d77-2752d8680e86" providerId="ADAL" clId="{56F6DD22-E9B9-4D6F-9B36-5A80A30078CE}" dt="2023-10-03T14:43:33.681" v="6"/>
              <pc2:cmMkLst xmlns:pc2="http://schemas.microsoft.com/office/powerpoint/2019/9/main/command">
                <pc:docMk/>
                <pc:sldMk cId="541064825" sldId="2147481187"/>
                <pc2:cmMk id="{5AC91BEB-5C41-496A-A4C7-4162FF352297}"/>
              </pc2:cmMkLst>
            </pc226:cmChg>
          </p:ext>
        </pc:extLst>
      </pc:sldChg>
      <pc:sldChg chg="del">
        <pc:chgData name="Amira Beldjilali" userId="b2d4e4b8-bff7-4abd-9d77-2752d8680e86" providerId="ADAL" clId="{56F6DD22-E9B9-4D6F-9B36-5A80A30078CE}" dt="2023-10-03T14:43:59.961" v="9" actId="47"/>
        <pc:sldMkLst>
          <pc:docMk/>
          <pc:sldMk cId="3388223327" sldId="2147481194"/>
        </pc:sldMkLst>
      </pc:sldChg>
      <pc:sldChg chg="delCm">
        <pc:chgData name="Amira Beldjilali" userId="b2d4e4b8-bff7-4abd-9d77-2752d8680e86" providerId="ADAL" clId="{56F6DD22-E9B9-4D6F-9B36-5A80A30078CE}" dt="2023-10-03T14:43:44.168" v="8"/>
        <pc:sldMkLst>
          <pc:docMk/>
          <pc:sldMk cId="2352691954" sldId="214748120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ira Beldjilali" userId="b2d4e4b8-bff7-4abd-9d77-2752d8680e86" providerId="ADAL" clId="{56F6DD22-E9B9-4D6F-9B36-5A80A30078CE}" dt="2023-10-03T14:43:44.168" v="8"/>
              <pc2:cmMkLst xmlns:pc2="http://schemas.microsoft.com/office/powerpoint/2019/9/main/command">
                <pc:docMk/>
                <pc:sldMk cId="2352691954" sldId="2147481203"/>
                <pc2:cmMk id="{7FAD0F37-BA11-4E1A-8CBC-DC0DB9569E8C}"/>
              </pc2:cmMkLst>
            </pc226:cmChg>
          </p:ext>
        </pc:extLst>
      </pc:sldChg>
      <pc:sldChg chg="delCm">
        <pc:chgData name="Amira Beldjilali" userId="b2d4e4b8-bff7-4abd-9d77-2752d8680e86" providerId="ADAL" clId="{56F6DD22-E9B9-4D6F-9B36-5A80A30078CE}" dt="2023-10-03T14:43:39.632" v="7"/>
        <pc:sldMkLst>
          <pc:docMk/>
          <pc:sldMk cId="3880069721" sldId="214748120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ira Beldjilali" userId="b2d4e4b8-bff7-4abd-9d77-2752d8680e86" providerId="ADAL" clId="{56F6DD22-E9B9-4D6F-9B36-5A80A30078CE}" dt="2023-10-03T14:43:39.632" v="7"/>
              <pc2:cmMkLst xmlns:pc2="http://schemas.microsoft.com/office/powerpoint/2019/9/main/command">
                <pc:docMk/>
                <pc:sldMk cId="3880069721" sldId="2147481205"/>
                <pc2:cmMk id="{A8D3B863-4723-43B2-9C03-1FEB502BBB1B}"/>
              </pc2:cmMkLst>
            </pc226:cmChg>
          </p:ext>
        </pc:extLst>
      </pc:sldChg>
      <pc:sldChg chg="delCm">
        <pc:chgData name="Amira Beldjilali" userId="b2d4e4b8-bff7-4abd-9d77-2752d8680e86" providerId="ADAL" clId="{56F6DD22-E9B9-4D6F-9B36-5A80A30078CE}" dt="2023-10-03T14:43:28.878" v="5"/>
        <pc:sldMkLst>
          <pc:docMk/>
          <pc:sldMk cId="3299699608" sldId="214748120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mira Beldjilali" userId="b2d4e4b8-bff7-4abd-9d77-2752d8680e86" providerId="ADAL" clId="{56F6DD22-E9B9-4D6F-9B36-5A80A30078CE}" dt="2023-10-03T14:43:28.878" v="5"/>
              <pc2:cmMkLst xmlns:pc2="http://schemas.microsoft.com/office/powerpoint/2019/9/main/command">
                <pc:docMk/>
                <pc:sldMk cId="3299699608" sldId="2147481208"/>
                <pc2:cmMk id="{400FD0C8-3760-4F98-B743-DB614CA7FEEB}"/>
              </pc2:cmMkLst>
            </pc226:cmChg>
          </p:ext>
        </pc:extLst>
      </pc:sldChg>
      <pc:sldChg chg="modSp mod">
        <pc:chgData name="Amira Beldjilali" userId="b2d4e4b8-bff7-4abd-9d77-2752d8680e86" providerId="ADAL" clId="{56F6DD22-E9B9-4D6F-9B36-5A80A30078CE}" dt="2023-10-03T14:43:16.449" v="3" actId="20577"/>
        <pc:sldMkLst>
          <pc:docMk/>
          <pc:sldMk cId="991040662" sldId="2147481230"/>
        </pc:sldMkLst>
        <pc:spChg chg="mod">
          <ac:chgData name="Amira Beldjilali" userId="b2d4e4b8-bff7-4abd-9d77-2752d8680e86" providerId="ADAL" clId="{56F6DD22-E9B9-4D6F-9B36-5A80A30078CE}" dt="2023-10-03T14:43:16.449" v="3" actId="20577"/>
          <ac:spMkLst>
            <pc:docMk/>
            <pc:sldMk cId="991040662" sldId="2147481230"/>
            <ac:spMk id="2" creationId="{C3A9968B-2619-4F71-AB00-4C493E120805}"/>
          </ac:spMkLst>
        </pc:spChg>
      </pc:sldChg>
      <pc:sldChg chg="del">
        <pc:chgData name="Amira Beldjilali" userId="b2d4e4b8-bff7-4abd-9d77-2752d8680e86" providerId="ADAL" clId="{56F6DD22-E9B9-4D6F-9B36-5A80A30078CE}" dt="2023-10-03T14:44:05.326" v="10" actId="47"/>
        <pc:sldMkLst>
          <pc:docMk/>
          <pc:sldMk cId="820748154" sldId="2147481231"/>
        </pc:sldMkLst>
      </pc:sldChg>
      <pc:sldChg chg="del">
        <pc:chgData name="Amira Beldjilali" userId="b2d4e4b8-bff7-4abd-9d77-2752d8680e86" providerId="ADAL" clId="{56F6DD22-E9B9-4D6F-9B36-5A80A30078CE}" dt="2023-10-03T14:44:05.326" v="10" actId="47"/>
        <pc:sldMkLst>
          <pc:docMk/>
          <pc:sldMk cId="1936896070" sldId="2147481232"/>
        </pc:sldMkLst>
      </pc:sldChg>
      <pc:sldChg chg="del">
        <pc:chgData name="Amira Beldjilali" userId="b2d4e4b8-bff7-4abd-9d77-2752d8680e86" providerId="ADAL" clId="{56F6DD22-E9B9-4D6F-9B36-5A80A30078CE}" dt="2023-10-03T14:44:05.326" v="10" actId="47"/>
        <pc:sldMkLst>
          <pc:docMk/>
          <pc:sldMk cId="3683943921" sldId="2147481233"/>
        </pc:sldMkLst>
      </pc:sldChg>
      <pc:sldChg chg="del">
        <pc:chgData name="Amira Beldjilali" userId="b2d4e4b8-bff7-4abd-9d77-2752d8680e86" providerId="ADAL" clId="{56F6DD22-E9B9-4D6F-9B36-5A80A30078CE}" dt="2023-10-03T14:44:05.326" v="10" actId="47"/>
        <pc:sldMkLst>
          <pc:docMk/>
          <pc:sldMk cId="3205868867" sldId="2147481234"/>
        </pc:sldMkLst>
      </pc:sldChg>
      <pc:sldChg chg="del">
        <pc:chgData name="Amira Beldjilali" userId="b2d4e4b8-bff7-4abd-9d77-2752d8680e86" providerId="ADAL" clId="{56F6DD22-E9B9-4D6F-9B36-5A80A30078CE}" dt="2023-10-20T13:41:57.817" v="12" actId="47"/>
        <pc:sldMkLst>
          <pc:docMk/>
          <pc:sldMk cId="4101845522" sldId="2147481235"/>
        </pc:sldMkLst>
      </pc:sldChg>
      <pc:sldChg chg="del">
        <pc:chgData name="Amira Beldjilali" userId="b2d4e4b8-bff7-4abd-9d77-2752d8680e86" providerId="ADAL" clId="{56F6DD22-E9B9-4D6F-9B36-5A80A30078CE}" dt="2023-10-20T13:42:26.841" v="14" actId="47"/>
        <pc:sldMkLst>
          <pc:docMk/>
          <pc:sldMk cId="2384444237" sldId="2147481237"/>
        </pc:sldMkLst>
      </pc:sldChg>
      <pc:sldChg chg="add">
        <pc:chgData name="Amira Beldjilali" userId="b2d4e4b8-bff7-4abd-9d77-2752d8680e86" providerId="ADAL" clId="{56F6DD22-E9B9-4D6F-9B36-5A80A30078CE}" dt="2023-10-20T13:41:53.909" v="11"/>
        <pc:sldMkLst>
          <pc:docMk/>
          <pc:sldMk cId="2797670745" sldId="2147481240"/>
        </pc:sldMkLst>
      </pc:sldChg>
      <pc:sldChg chg="add">
        <pc:chgData name="Amira Beldjilali" userId="b2d4e4b8-bff7-4abd-9d77-2752d8680e86" providerId="ADAL" clId="{56F6DD22-E9B9-4D6F-9B36-5A80A30078CE}" dt="2023-10-20T13:41:53.909" v="11"/>
        <pc:sldMkLst>
          <pc:docMk/>
          <pc:sldMk cId="3915999531" sldId="2147481241"/>
        </pc:sldMkLst>
      </pc:sldChg>
      <pc:sldChg chg="add">
        <pc:chgData name="Amira Beldjilali" userId="b2d4e4b8-bff7-4abd-9d77-2752d8680e86" providerId="ADAL" clId="{56F6DD22-E9B9-4D6F-9B36-5A80A30078CE}" dt="2023-10-20T13:42:23.047" v="13"/>
        <pc:sldMkLst>
          <pc:docMk/>
          <pc:sldMk cId="3601705391" sldId="2147481242"/>
        </pc:sldMkLst>
      </pc:sldChg>
      <pc:sldChg chg="add">
        <pc:chgData name="Amira Beldjilali" userId="b2d4e4b8-bff7-4abd-9d77-2752d8680e86" providerId="ADAL" clId="{56F6DD22-E9B9-4D6F-9B36-5A80A30078CE}" dt="2023-10-20T13:41:53.909" v="11"/>
        <pc:sldMkLst>
          <pc:docMk/>
          <pc:sldMk cId="2714268683" sldId="2147481243"/>
        </pc:sldMkLst>
      </pc:sldChg>
      <pc:sldChg chg="add">
        <pc:chgData name="Amira Beldjilali" userId="b2d4e4b8-bff7-4abd-9d77-2752d8680e86" providerId="ADAL" clId="{56F6DD22-E9B9-4D6F-9B36-5A80A30078CE}" dt="2023-10-20T13:41:53.909" v="11"/>
        <pc:sldMkLst>
          <pc:docMk/>
          <pc:sldMk cId="2565456757" sldId="2147481244"/>
        </pc:sldMkLst>
      </pc:sldChg>
      <pc:sldChg chg="modSp add mod">
        <pc:chgData name="Amira Beldjilali" userId="b2d4e4b8-bff7-4abd-9d77-2752d8680e86" providerId="ADAL" clId="{56F6DD22-E9B9-4D6F-9B36-5A80A30078CE}" dt="2023-10-30T21:06:56.017" v="17" actId="20577"/>
        <pc:sldMkLst>
          <pc:docMk/>
          <pc:sldMk cId="1196528110" sldId="2147481245"/>
        </pc:sldMkLst>
        <pc:spChg chg="mod">
          <ac:chgData name="Amira Beldjilali" userId="b2d4e4b8-bff7-4abd-9d77-2752d8680e86" providerId="ADAL" clId="{56F6DD22-E9B9-4D6F-9B36-5A80A30078CE}" dt="2023-10-30T21:06:56.017" v="17" actId="20577"/>
          <ac:spMkLst>
            <pc:docMk/>
            <pc:sldMk cId="1196528110" sldId="2147481245"/>
            <ac:spMk id="5" creationId="{09D5EB70-B882-E948-97E3-BF381E209E8F}"/>
          </ac:spMkLst>
        </pc:spChg>
      </pc:sldChg>
      <pc:sldChg chg="modSp add mod">
        <pc:chgData name="Amira Beldjilali" userId="b2d4e4b8-bff7-4abd-9d77-2752d8680e86" providerId="ADAL" clId="{56F6DD22-E9B9-4D6F-9B36-5A80A30078CE}" dt="2023-10-30T21:07:03.307" v="21" actId="20577"/>
        <pc:sldMkLst>
          <pc:docMk/>
          <pc:sldMk cId="3520983017" sldId="2147481246"/>
        </pc:sldMkLst>
        <pc:spChg chg="mod">
          <ac:chgData name="Amira Beldjilali" userId="b2d4e4b8-bff7-4abd-9d77-2752d8680e86" providerId="ADAL" clId="{56F6DD22-E9B9-4D6F-9B36-5A80A30078CE}" dt="2023-10-30T21:07:03.307" v="21" actId="20577"/>
          <ac:spMkLst>
            <pc:docMk/>
            <pc:sldMk cId="3520983017" sldId="2147481246"/>
            <ac:spMk id="21" creationId="{A76EE582-996C-998B-45D8-AE17049CAD88}"/>
          </ac:spMkLst>
        </pc:spChg>
      </pc:sldChg>
      <pc:sldChg chg="modSp add mod">
        <pc:chgData name="Amira Beldjilali" userId="b2d4e4b8-bff7-4abd-9d77-2752d8680e86" providerId="ADAL" clId="{56F6DD22-E9B9-4D6F-9B36-5A80A30078CE}" dt="2023-10-30T21:06:59.361" v="19" actId="20577"/>
        <pc:sldMkLst>
          <pc:docMk/>
          <pc:sldMk cId="1263505326" sldId="2147481247"/>
        </pc:sldMkLst>
        <pc:spChg chg="mod">
          <ac:chgData name="Amira Beldjilali" userId="b2d4e4b8-bff7-4abd-9d77-2752d8680e86" providerId="ADAL" clId="{56F6DD22-E9B9-4D6F-9B36-5A80A30078CE}" dt="2023-10-30T21:06:59.361" v="19" actId="20577"/>
          <ac:spMkLst>
            <pc:docMk/>
            <pc:sldMk cId="1263505326" sldId="2147481247"/>
            <ac:spMk id="5" creationId="{09D5EB70-B882-E948-97E3-BF381E209E8F}"/>
          </ac:spMkLst>
        </pc:spChg>
      </pc:sldChg>
    </pc:docChg>
  </pc:docChgLst>
  <pc:docChgLst>
    <pc:chgData name="abeldjilali@microsoft.com" clId="Web-{2C73F657-881D-4D1E-A16E-C51E190DEC08}"/>
    <pc:docChg chg="addSld delSld modSld">
      <pc:chgData name="abeldjilali@microsoft.com" userId="" providerId="" clId="Web-{2C73F657-881D-4D1E-A16E-C51E190DEC08}" dt="2023-11-29T15:56:13.556" v="10"/>
      <pc:docMkLst>
        <pc:docMk/>
      </pc:docMkLst>
      <pc:sldChg chg="modSp del">
        <pc:chgData name="abeldjilali@microsoft.com" userId="" providerId="" clId="Web-{2C73F657-881D-4D1E-A16E-C51E190DEC08}" dt="2023-11-29T15:56:13.556" v="10"/>
        <pc:sldMkLst>
          <pc:docMk/>
          <pc:sldMk cId="2565456757" sldId="2147481244"/>
        </pc:sldMkLst>
        <pc:spChg chg="mod">
          <ac:chgData name="abeldjilali@microsoft.com" userId="" providerId="" clId="Web-{2C73F657-881D-4D1E-A16E-C51E190DEC08}" dt="2023-11-29T15:55:02.663" v="3" actId="20577"/>
          <ac:spMkLst>
            <pc:docMk/>
            <pc:sldMk cId="2565456757" sldId="2147481244"/>
            <ac:spMk id="21" creationId="{A76EE582-996C-998B-45D8-AE17049CAD88}"/>
          </ac:spMkLst>
        </pc:spChg>
      </pc:sldChg>
      <pc:sldChg chg="delSp">
        <pc:chgData name="abeldjilali@microsoft.com" userId="" providerId="" clId="Web-{2C73F657-881D-4D1E-A16E-C51E190DEC08}" dt="2023-11-29T15:55:18.194" v="5"/>
        <pc:sldMkLst>
          <pc:docMk/>
          <pc:sldMk cId="1284076364" sldId="2147481248"/>
        </pc:sldMkLst>
        <pc:spChg chg="del">
          <ac:chgData name="abeldjilali@microsoft.com" userId="" providerId="" clId="Web-{2C73F657-881D-4D1E-A16E-C51E190DEC08}" dt="2023-11-29T15:55:18.194" v="5"/>
          <ac:spMkLst>
            <pc:docMk/>
            <pc:sldMk cId="1284076364" sldId="2147481248"/>
            <ac:spMk id="4" creationId="{083A5ADD-F8C3-6472-BA1C-686B727A52EC}"/>
          </ac:spMkLst>
        </pc:spChg>
      </pc:sldChg>
      <pc:sldChg chg="delSp">
        <pc:chgData name="abeldjilali@microsoft.com" userId="" providerId="" clId="Web-{2C73F657-881D-4D1E-A16E-C51E190DEC08}" dt="2023-11-29T15:55:07.413" v="4"/>
        <pc:sldMkLst>
          <pc:docMk/>
          <pc:sldMk cId="3103592637" sldId="2147481249"/>
        </pc:sldMkLst>
        <pc:spChg chg="del">
          <ac:chgData name="abeldjilali@microsoft.com" userId="" providerId="" clId="Web-{2C73F657-881D-4D1E-A16E-C51E190DEC08}" dt="2023-11-29T15:55:07.413" v="4"/>
          <ac:spMkLst>
            <pc:docMk/>
            <pc:sldMk cId="3103592637" sldId="2147481249"/>
            <ac:spMk id="4" creationId="{083A5ADD-F8C3-6472-BA1C-686B727A52EC}"/>
          </ac:spMkLst>
        </pc:spChg>
      </pc:sldChg>
      <pc:sldChg chg="delSp">
        <pc:chgData name="abeldjilali@microsoft.com" userId="" providerId="" clId="Web-{2C73F657-881D-4D1E-A16E-C51E190DEC08}" dt="2023-11-29T15:55:32.929" v="6"/>
        <pc:sldMkLst>
          <pc:docMk/>
          <pc:sldMk cId="3721916855" sldId="2147481250"/>
        </pc:sldMkLst>
        <pc:spChg chg="del">
          <ac:chgData name="abeldjilali@microsoft.com" userId="" providerId="" clId="Web-{2C73F657-881D-4D1E-A16E-C51E190DEC08}" dt="2023-11-29T15:55:32.929" v="6"/>
          <ac:spMkLst>
            <pc:docMk/>
            <pc:sldMk cId="3721916855" sldId="2147481250"/>
            <ac:spMk id="28" creationId="{B5CB7497-3F78-0DB6-6E3A-764D28E209CF}"/>
          </ac:spMkLst>
        </pc:spChg>
      </pc:sldChg>
      <pc:sldChg chg="delSp">
        <pc:chgData name="abeldjilali@microsoft.com" userId="" providerId="" clId="Web-{2C73F657-881D-4D1E-A16E-C51E190DEC08}" dt="2023-11-29T15:55:44.867" v="8"/>
        <pc:sldMkLst>
          <pc:docMk/>
          <pc:sldMk cId="331433606" sldId="2147481251"/>
        </pc:sldMkLst>
        <pc:spChg chg="del">
          <ac:chgData name="abeldjilali@microsoft.com" userId="" providerId="" clId="Web-{2C73F657-881D-4D1E-A16E-C51E190DEC08}" dt="2023-11-29T15:55:44.867" v="8"/>
          <ac:spMkLst>
            <pc:docMk/>
            <pc:sldMk cId="331433606" sldId="2147481251"/>
            <ac:spMk id="44" creationId="{20C077F3-5B72-B784-B9C2-E014A2480582}"/>
          </ac:spMkLst>
        </pc:spChg>
      </pc:sldChg>
      <pc:sldChg chg="delSp">
        <pc:chgData name="abeldjilali@microsoft.com" userId="" providerId="" clId="Web-{2C73F657-881D-4D1E-A16E-C51E190DEC08}" dt="2023-11-29T15:55:50.305" v="9"/>
        <pc:sldMkLst>
          <pc:docMk/>
          <pc:sldMk cId="2024538364" sldId="2147481252"/>
        </pc:sldMkLst>
        <pc:spChg chg="del">
          <ac:chgData name="abeldjilali@microsoft.com" userId="" providerId="" clId="Web-{2C73F657-881D-4D1E-A16E-C51E190DEC08}" dt="2023-11-29T15:55:50.305" v="9"/>
          <ac:spMkLst>
            <pc:docMk/>
            <pc:sldMk cId="2024538364" sldId="2147481252"/>
            <ac:spMk id="5" creationId="{9AB9CCAC-C81F-149F-D194-2393D6C658D8}"/>
          </ac:spMkLst>
        </pc:spChg>
      </pc:sldChg>
      <pc:sldChg chg="delSp">
        <pc:chgData name="abeldjilali@microsoft.com" userId="" providerId="" clId="Web-{2C73F657-881D-4D1E-A16E-C51E190DEC08}" dt="2023-11-29T15:55:37.164" v="7"/>
        <pc:sldMkLst>
          <pc:docMk/>
          <pc:sldMk cId="1571625553" sldId="2147481253"/>
        </pc:sldMkLst>
        <pc:spChg chg="del">
          <ac:chgData name="abeldjilali@microsoft.com" userId="" providerId="" clId="Web-{2C73F657-881D-4D1E-A16E-C51E190DEC08}" dt="2023-11-29T15:55:37.164" v="7"/>
          <ac:spMkLst>
            <pc:docMk/>
            <pc:sldMk cId="1571625553" sldId="2147481253"/>
            <ac:spMk id="32" creationId="{38228F41-EEBF-4207-3EBA-444F8CB05C1C}"/>
          </ac:spMkLst>
        </pc:spChg>
      </pc:sldChg>
      <pc:sldChg chg="add">
        <pc:chgData name="abeldjilali@microsoft.com" userId="" providerId="" clId="Web-{2C73F657-881D-4D1E-A16E-C51E190DEC08}" dt="2023-11-29T15:54:26.786" v="0"/>
        <pc:sldMkLst>
          <pc:docMk/>
          <pc:sldMk cId="3157525669" sldId="2147481254"/>
        </pc:sldMkLst>
      </pc:sldChg>
      <pc:sldChg chg="add">
        <pc:chgData name="abeldjilali@microsoft.com" userId="" providerId="" clId="Web-{2C73F657-881D-4D1E-A16E-C51E190DEC08}" dt="2023-11-29T15:54:44.256" v="1"/>
        <pc:sldMkLst>
          <pc:docMk/>
          <pc:sldMk cId="348543216" sldId="214748125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D665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F1-4C26-9FBE-6AC356BE9138}"/>
              </c:ext>
            </c:extLst>
          </c:dPt>
          <c:dPt>
            <c:idx val="1"/>
            <c:bubble3D val="0"/>
            <c:spPr>
              <a:solidFill>
                <a:srgbClr val="E498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F1-4C26-9FBE-6AC356BE9138}"/>
              </c:ext>
            </c:extLst>
          </c:dPt>
          <c:dPt>
            <c:idx val="2"/>
            <c:bubble3D val="0"/>
            <c:spPr>
              <a:solidFill>
                <a:srgbClr val="F1CC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F1-4C26-9FBE-6AC356BE9138}"/>
              </c:ext>
            </c:extLst>
          </c:dPt>
          <c:dPt>
            <c:idx val="3"/>
            <c:bubble3D val="0"/>
            <c:spPr>
              <a:solidFill>
                <a:srgbClr val="F4D4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F1-4C26-9FBE-6AC356BE9138}"/>
              </c:ext>
            </c:extLst>
          </c:dPt>
          <c:dPt>
            <c:idx val="4"/>
            <c:bubble3D val="0"/>
            <c:spPr>
              <a:solidFill>
                <a:srgbClr val="F9E7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3F1-4C26-9FBE-6AC356BE9138}"/>
              </c:ext>
            </c:extLst>
          </c:dPt>
          <c:dPt>
            <c:idx val="5"/>
            <c:bubble3D val="0"/>
            <c:spPr>
              <a:solidFill>
                <a:srgbClr val="FBEF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3F1-4C26-9FBE-6AC356BE9138}"/>
              </c:ext>
            </c:extLst>
          </c:dPt>
          <c:dPt>
            <c:idx val="6"/>
            <c:bubble3D val="0"/>
            <c:spPr>
              <a:solidFill>
                <a:srgbClr val="88B0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3F1-4C26-9FBE-6AC356BE9138}"/>
              </c:ext>
            </c:extLst>
          </c:dPt>
          <c:dPt>
            <c:idx val="7"/>
            <c:bubble3D val="0"/>
            <c:spPr>
              <a:solidFill>
                <a:srgbClr val="9DBC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3F1-4C26-9FBE-6AC356BE9138}"/>
              </c:ext>
            </c:extLst>
          </c:dPt>
          <c:dPt>
            <c:idx val="8"/>
            <c:bubble3D val="0"/>
            <c:spPr>
              <a:solidFill>
                <a:srgbClr val="DAE3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3F1-4C26-9FBE-6AC356BE9138}"/>
              </c:ext>
            </c:extLst>
          </c:dPt>
          <c:dPt>
            <c:idx val="9"/>
            <c:bubble3D val="0"/>
            <c:spPr>
              <a:solidFill>
                <a:schemeClr val="accent5">
                  <a:tint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3F1-4C26-9FBE-6AC356BE9138}"/>
              </c:ext>
            </c:extLst>
          </c:dPt>
          <c:cat>
            <c:numRef>
              <c:f>Sheet1!$A$2:$A$13</c:f>
              <c:numCache>
                <c:formatCode>General</c:formatCode>
                <c:ptCount val="10"/>
              </c:numCache>
            </c:numRef>
          </c:cat>
          <c:val>
            <c:numRef>
              <c:f>Sheet1!$B$2:$B$13</c:f>
              <c:numCache>
                <c:formatCode>General</c:formatCode>
                <c:ptCount val="10"/>
                <c:pt idx="0">
                  <c:v>9.3000000000000007</c:v>
                </c:pt>
                <c:pt idx="1">
                  <c:v>9</c:v>
                </c:pt>
                <c:pt idx="2">
                  <c:v>9.4</c:v>
                </c:pt>
                <c:pt idx="3">
                  <c:v>8.8000000000000007</c:v>
                </c:pt>
                <c:pt idx="4">
                  <c:v>8.8000000000000007</c:v>
                </c:pt>
                <c:pt idx="5">
                  <c:v>8.3000000000000007</c:v>
                </c:pt>
                <c:pt idx="6">
                  <c:v>8.8000000000000007</c:v>
                </c:pt>
                <c:pt idx="7">
                  <c:v>9.1999999999999993</c:v>
                </c:pt>
                <c:pt idx="8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3F1-4C26-9FBE-6AC356BE9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D665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F1-4C26-9FBE-6AC356BE9138}"/>
              </c:ext>
            </c:extLst>
          </c:dPt>
          <c:dPt>
            <c:idx val="1"/>
            <c:bubble3D val="0"/>
            <c:spPr>
              <a:solidFill>
                <a:srgbClr val="E498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F1-4C26-9FBE-6AC356BE9138}"/>
              </c:ext>
            </c:extLst>
          </c:dPt>
          <c:dPt>
            <c:idx val="2"/>
            <c:bubble3D val="0"/>
            <c:spPr>
              <a:solidFill>
                <a:srgbClr val="F1CC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F1-4C26-9FBE-6AC356BE9138}"/>
              </c:ext>
            </c:extLst>
          </c:dPt>
          <c:dPt>
            <c:idx val="3"/>
            <c:bubble3D val="0"/>
            <c:spPr>
              <a:solidFill>
                <a:srgbClr val="F4D4E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F1-4C26-9FBE-6AC356BE9138}"/>
              </c:ext>
            </c:extLst>
          </c:dPt>
          <c:dPt>
            <c:idx val="4"/>
            <c:bubble3D val="0"/>
            <c:spPr>
              <a:solidFill>
                <a:srgbClr val="F9E7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3F1-4C26-9FBE-6AC356BE9138}"/>
              </c:ext>
            </c:extLst>
          </c:dPt>
          <c:dPt>
            <c:idx val="5"/>
            <c:bubble3D val="0"/>
            <c:spPr>
              <a:solidFill>
                <a:srgbClr val="FBEF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3F1-4C26-9FBE-6AC356BE9138}"/>
              </c:ext>
            </c:extLst>
          </c:dPt>
          <c:dPt>
            <c:idx val="6"/>
            <c:bubble3D val="0"/>
            <c:spPr>
              <a:solidFill>
                <a:srgbClr val="88B0D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3F1-4C26-9FBE-6AC356BE9138}"/>
              </c:ext>
            </c:extLst>
          </c:dPt>
          <c:dPt>
            <c:idx val="7"/>
            <c:bubble3D val="0"/>
            <c:spPr>
              <a:solidFill>
                <a:srgbClr val="9DBC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3F1-4C26-9FBE-6AC356BE9138}"/>
              </c:ext>
            </c:extLst>
          </c:dPt>
          <c:dPt>
            <c:idx val="8"/>
            <c:bubble3D val="0"/>
            <c:spPr>
              <a:solidFill>
                <a:srgbClr val="DAE3F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3F1-4C26-9FBE-6AC356BE9138}"/>
              </c:ext>
            </c:extLst>
          </c:dPt>
          <c:dPt>
            <c:idx val="9"/>
            <c:bubble3D val="0"/>
            <c:spPr>
              <a:solidFill>
                <a:schemeClr val="accent5">
                  <a:tint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C3F1-4C26-9FBE-6AC356BE9138}"/>
              </c:ext>
            </c:extLst>
          </c:dPt>
          <c:cat>
            <c:numRef>
              <c:f>Sheet1!$A$2:$A$13</c:f>
              <c:numCache>
                <c:formatCode>General</c:formatCode>
                <c:ptCount val="10"/>
              </c:numCache>
            </c:numRef>
          </c:cat>
          <c:val>
            <c:numRef>
              <c:f>Sheet1!$B$2:$B$13</c:f>
              <c:numCache>
                <c:formatCode>General</c:formatCode>
                <c:ptCount val="10"/>
                <c:pt idx="0">
                  <c:v>9.3000000000000007</c:v>
                </c:pt>
                <c:pt idx="1">
                  <c:v>9</c:v>
                </c:pt>
                <c:pt idx="2">
                  <c:v>9.4</c:v>
                </c:pt>
                <c:pt idx="3">
                  <c:v>8.8000000000000007</c:v>
                </c:pt>
                <c:pt idx="4">
                  <c:v>8.8000000000000007</c:v>
                </c:pt>
                <c:pt idx="5">
                  <c:v>8.3000000000000007</c:v>
                </c:pt>
                <c:pt idx="6">
                  <c:v>8.8000000000000007</c:v>
                </c:pt>
                <c:pt idx="7">
                  <c:v>9.1999999999999993</c:v>
                </c:pt>
                <c:pt idx="8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C3F1-4C26-9FBE-6AC356BE9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24C4DA-60ED-4D46-A91A-BBE9B538F2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74AE5-D4BD-4455-820B-9B8342FFF5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950AD-93DC-4388-8E85-EB620A656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1F1BB7-C07D-410A-B487-E7F8A37C54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FBB04-C7BE-47AA-8182-E9F43CC59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69225-130F-4191-9094-014B3D220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58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74E76-CDAB-4603-94CD-91C573B83D9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B9A90-C44C-49A0-96C9-60F8A9CBE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7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B9A90-C44C-49A0-96C9-60F8A9CBE4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101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57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49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86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8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7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76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53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24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7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17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7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2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590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20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2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521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2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4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3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06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9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8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43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43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453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27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161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C8DA6-769D-4AD8-9CCC-06C8B66E79B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09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671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5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20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/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9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B9A90-C44C-49A0-96C9-60F8A9CBE4A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2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XR - 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451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403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D99A-5573-EA20-C8C3-15B13B76A8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3768F-34F6-CB7A-EE1B-778AC520A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F5B12-1509-4C20-748E-AD67B406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AEDCE5-0902-7247-880D-FC2830127FEA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4BA96-B8F1-7C4D-C5C5-50B3AEA8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8048A-E951-5182-A147-8B911CDC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184417-5BFA-D64B-9CBF-9D93F0168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8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6CBAE46-BB76-A006-2DCD-EC9B968D03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581" y="401638"/>
            <a:ext cx="11018838" cy="492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endParaRPr lang="en-US" sz="320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BB5B7B-7177-3312-EA43-9F5543B932F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90967" y="988987"/>
            <a:ext cx="9812338" cy="301993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en-US" sz="1800">
              <a:solidFill>
                <a:srgbClr val="2895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3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4885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1539-AB06-3C45-1621-AE53A270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7CFE3-AE6C-1260-8CE8-8119F01CCA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921B0E0-E2A2-9FC8-0AF8-8DEC7B02E6B0}"/>
              </a:ext>
            </a:extLst>
          </p:cNvPr>
          <p:cNvSpPr/>
          <p:nvPr userDrawn="1"/>
        </p:nvSpPr>
        <p:spPr>
          <a:xfrm>
            <a:off x="6057900" y="38100"/>
            <a:ext cx="6076950" cy="6781800"/>
          </a:xfrm>
          <a:custGeom>
            <a:avLst/>
            <a:gdLst>
              <a:gd name="connsiteX0" fmla="*/ 0 w 6076950"/>
              <a:gd name="connsiteY0" fmla="*/ 0 h 6781800"/>
              <a:gd name="connsiteX1" fmla="*/ 19050 w 6076950"/>
              <a:gd name="connsiteY1" fmla="*/ 3810000 h 6781800"/>
              <a:gd name="connsiteX2" fmla="*/ 4457700 w 6076950"/>
              <a:gd name="connsiteY2" fmla="*/ 6781800 h 6781800"/>
              <a:gd name="connsiteX3" fmla="*/ 6076950 w 6076950"/>
              <a:gd name="connsiteY3" fmla="*/ 6781800 h 6781800"/>
              <a:gd name="connsiteX4" fmla="*/ 6076950 w 6076950"/>
              <a:gd name="connsiteY4" fmla="*/ 19050 h 6781800"/>
              <a:gd name="connsiteX5" fmla="*/ 0 w 6076950"/>
              <a:gd name="connsiteY5" fmla="*/ 0 h 678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6950" h="6781800">
                <a:moveTo>
                  <a:pt x="0" y="0"/>
                </a:moveTo>
                <a:lnTo>
                  <a:pt x="19050" y="3810000"/>
                </a:lnTo>
                <a:lnTo>
                  <a:pt x="4457700" y="6781800"/>
                </a:lnTo>
                <a:lnTo>
                  <a:pt x="6076950" y="6781800"/>
                </a:lnTo>
                <a:lnTo>
                  <a:pt x="607695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F6D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7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1F4DEA3-EDF7-E054-7AE8-3B63C5EB88CD}"/>
              </a:ext>
            </a:extLst>
          </p:cNvPr>
          <p:cNvSpPr/>
          <p:nvPr userDrawn="1"/>
        </p:nvSpPr>
        <p:spPr>
          <a:xfrm>
            <a:off x="762000" y="38100"/>
            <a:ext cx="11353800" cy="6743700"/>
          </a:xfrm>
          <a:custGeom>
            <a:avLst/>
            <a:gdLst>
              <a:gd name="connsiteX0" fmla="*/ 5295900 w 11353800"/>
              <a:gd name="connsiteY0" fmla="*/ 3771900 h 6743700"/>
              <a:gd name="connsiteX1" fmla="*/ 5219700 w 11353800"/>
              <a:gd name="connsiteY1" fmla="*/ 0 h 6743700"/>
              <a:gd name="connsiteX2" fmla="*/ 11353800 w 11353800"/>
              <a:gd name="connsiteY2" fmla="*/ 0 h 6743700"/>
              <a:gd name="connsiteX3" fmla="*/ 11353800 w 11353800"/>
              <a:gd name="connsiteY3" fmla="*/ 6743700 h 6743700"/>
              <a:gd name="connsiteX4" fmla="*/ 0 w 11353800"/>
              <a:gd name="connsiteY4" fmla="*/ 6743700 h 6743700"/>
              <a:gd name="connsiteX5" fmla="*/ 5295900 w 11353800"/>
              <a:gd name="connsiteY5" fmla="*/ 37719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743700">
                <a:moveTo>
                  <a:pt x="5295900" y="3771900"/>
                </a:moveTo>
                <a:lnTo>
                  <a:pt x="5219700" y="0"/>
                </a:lnTo>
                <a:lnTo>
                  <a:pt x="11353800" y="0"/>
                </a:lnTo>
                <a:lnTo>
                  <a:pt x="11353800" y="6743700"/>
                </a:lnTo>
                <a:lnTo>
                  <a:pt x="0" y="6743700"/>
                </a:lnTo>
                <a:lnTo>
                  <a:pt x="5295900" y="3771900"/>
                </a:lnTo>
                <a:close/>
              </a:path>
            </a:pathLst>
          </a:custGeom>
          <a:solidFill>
            <a:srgbClr val="F6D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4F7BC-31DE-DF2E-CAD6-338BFD7B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7207E-6647-3F21-24C4-3B82EFE83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E8FEF8"/>
              </a:clrFrom>
              <a:clrTo>
                <a:srgbClr val="E8FE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60B534B-090A-BD36-4F15-9A2C6BDB2EC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53016316"/>
              </p:ext>
            </p:extLst>
          </p:nvPr>
        </p:nvGraphicFramePr>
        <p:xfrm>
          <a:off x="3375048" y="2112963"/>
          <a:ext cx="5403804" cy="342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32402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2 Slide">
    <p:bg>
      <p:bgPr>
        <a:gradFill>
          <a:gsLst>
            <a:gs pos="100000">
              <a:srgbClr val="43E4FD"/>
            </a:gs>
            <a:gs pos="49000">
              <a:srgbClr val="6B8CC9"/>
            </a:gs>
            <a:gs pos="0">
              <a:srgbClr val="815DA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09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1F4DEA3-EDF7-E054-7AE8-3B63C5EB88CD}"/>
              </a:ext>
            </a:extLst>
          </p:cNvPr>
          <p:cNvSpPr/>
          <p:nvPr userDrawn="1"/>
        </p:nvSpPr>
        <p:spPr>
          <a:xfrm>
            <a:off x="762000" y="38100"/>
            <a:ext cx="11353800" cy="6743700"/>
          </a:xfrm>
          <a:custGeom>
            <a:avLst/>
            <a:gdLst>
              <a:gd name="connsiteX0" fmla="*/ 5295900 w 11353800"/>
              <a:gd name="connsiteY0" fmla="*/ 3771900 h 6743700"/>
              <a:gd name="connsiteX1" fmla="*/ 5219700 w 11353800"/>
              <a:gd name="connsiteY1" fmla="*/ 0 h 6743700"/>
              <a:gd name="connsiteX2" fmla="*/ 11353800 w 11353800"/>
              <a:gd name="connsiteY2" fmla="*/ 0 h 6743700"/>
              <a:gd name="connsiteX3" fmla="*/ 11353800 w 11353800"/>
              <a:gd name="connsiteY3" fmla="*/ 6743700 h 6743700"/>
              <a:gd name="connsiteX4" fmla="*/ 0 w 11353800"/>
              <a:gd name="connsiteY4" fmla="*/ 6743700 h 6743700"/>
              <a:gd name="connsiteX5" fmla="*/ 5295900 w 11353800"/>
              <a:gd name="connsiteY5" fmla="*/ 37719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743700">
                <a:moveTo>
                  <a:pt x="5295900" y="3771900"/>
                </a:moveTo>
                <a:lnTo>
                  <a:pt x="5219700" y="0"/>
                </a:lnTo>
                <a:lnTo>
                  <a:pt x="11353800" y="0"/>
                </a:lnTo>
                <a:lnTo>
                  <a:pt x="11353800" y="6743700"/>
                </a:lnTo>
                <a:lnTo>
                  <a:pt x="0" y="6743700"/>
                </a:lnTo>
                <a:lnTo>
                  <a:pt x="5295900" y="3771900"/>
                </a:lnTo>
                <a:close/>
              </a:path>
            </a:pathLst>
          </a:custGeom>
          <a:solidFill>
            <a:srgbClr val="F6DE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A4F7BC-31DE-DF2E-CAD6-338BFD7B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97207E-6647-3F21-24C4-3B82EFE83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E8FEF8"/>
              </a:clrFrom>
              <a:clrTo>
                <a:srgbClr val="E8FE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60B534B-090A-BD36-4F15-9A2C6BDB2EC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53016316"/>
              </p:ext>
            </p:extLst>
          </p:nvPr>
        </p:nvGraphicFramePr>
        <p:xfrm>
          <a:off x="3375048" y="2112963"/>
          <a:ext cx="5403804" cy="342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1614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2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55000">
              <a:srgbClr val="16012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5957" y="2577910"/>
            <a:ext cx="9144000" cy="1661993"/>
          </a:xfrm>
          <a:noFill/>
        </p:spPr>
        <p:txBody>
          <a:bodyPr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60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12000">
                      <a:srgbClr val="8661C5"/>
                    </a:gs>
                    <a:gs pos="87000">
                      <a:srgbClr val="0078D4"/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Segoe UI Semibold"/>
                <a:ea typeface="Calibri Light" panose="020F0302020204030204"/>
                <a:cs typeface="Segoe UI Semibold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79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EB26-4929-4DF6-88F4-86BD30B0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3"/>
            <a:ext cx="2469185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84A1E2-FD55-4915-80F8-BF7E83E7C1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394" y="-1305315"/>
            <a:ext cx="11422999" cy="422351"/>
          </a:xfrm>
        </p:spPr>
        <p:txBody>
          <a:bodyPr/>
          <a:lstStyle>
            <a:lvl1pPr algn="ctr">
              <a:defRPr sz="1567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5640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917">
          <p15:clr>
            <a:srgbClr val="FBAE40"/>
          </p15:clr>
        </p15:guide>
        <p15:guide id="2" orient="horz" pos="220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FF16D-80FD-4197-7936-39DB531F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CEF05-F916-BCC0-52EB-501FBF718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A9F0B-4585-202C-5E01-98221652052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828864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 as 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93301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7" r:id="rId2"/>
    <p:sldLayoutId id="2147484350" r:id="rId3"/>
    <p:sldLayoutId id="2147484351" r:id="rId4"/>
    <p:sldLayoutId id="2147484367" r:id="rId5"/>
    <p:sldLayoutId id="2147498783" r:id="rId6"/>
    <p:sldLayoutId id="2147498655" r:id="rId7"/>
    <p:sldLayoutId id="2147498788" r:id="rId8"/>
    <p:sldLayoutId id="2147498789" r:id="rId9"/>
    <p:sldLayoutId id="21474987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emibold" panose="020B0702040204020203" pitchFamily="34" charset="0"/>
          <a:ea typeface="+mj-ea"/>
          <a:cs typeface="Segoe UI Semibold" panose="020B07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A53B0F-9CFE-E6C4-2319-1469A9BBBA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100930" y="3978005"/>
            <a:ext cx="5082363" cy="677627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0F00F7B-C014-FF8D-8778-552D63D69A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11847503" y="461156"/>
            <a:ext cx="1255765" cy="33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3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37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38.png"/><Relationship Id="rId9" Type="http://schemas.openxmlformats.org/officeDocument/2006/relationships/image" Target="../media/image10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41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8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5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56.png"/><Relationship Id="rId10" Type="http://schemas.openxmlformats.org/officeDocument/2006/relationships/image" Target="../media/image10.png"/><Relationship Id="rId4" Type="http://schemas.openxmlformats.org/officeDocument/2006/relationships/image" Target="../media/image55.pn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58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svg"/><Relationship Id="rId3" Type="http://schemas.openxmlformats.org/officeDocument/2006/relationships/image" Target="../media/image61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62.png"/><Relationship Id="rId9" Type="http://schemas.openxmlformats.org/officeDocument/2006/relationships/image" Target="../media/image10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4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slide" Target="slide6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go.microsoft.com/fwlink/p/?linkid=2255382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8.png"/><Relationship Id="rId12" Type="http://schemas.openxmlformats.org/officeDocument/2006/relationships/image" Target="../media/image1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Relationship Id="rId14" Type="http://schemas.openxmlformats.org/officeDocument/2006/relationships/hyperlink" Target="https://ncv.microsoft.com/fkzZ0QIiU6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slide" Target="slide4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slide" Target="slide62.xml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12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15.png"/><Relationship Id="rId5" Type="http://schemas.openxmlformats.org/officeDocument/2006/relationships/image" Target="../media/image68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16.sv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6.svg"/><Relationship Id="rId3" Type="http://schemas.openxmlformats.org/officeDocument/2006/relationships/image" Target="../media/image7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73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5.png"/><Relationship Id="rId7" Type="http://schemas.openxmlformats.org/officeDocument/2006/relationships/image" Target="../media/image6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9.png"/><Relationship Id="rId5" Type="http://schemas.openxmlformats.org/officeDocument/2006/relationships/image" Target="../media/image10.png"/><Relationship Id="rId10" Type="http://schemas.openxmlformats.org/officeDocument/2006/relationships/image" Target="../media/image78.png"/><Relationship Id="rId4" Type="http://schemas.openxmlformats.org/officeDocument/2006/relationships/image" Target="../media/image8.png"/><Relationship Id="rId9" Type="http://schemas.openxmlformats.org/officeDocument/2006/relationships/image" Target="../media/image77.png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6.svg"/><Relationship Id="rId3" Type="http://schemas.openxmlformats.org/officeDocument/2006/relationships/image" Target="../media/image8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1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2.png"/><Relationship Id="rId7" Type="http://schemas.openxmlformats.org/officeDocument/2006/relationships/image" Target="../media/image6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.sv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2.png"/><Relationship Id="rId7" Type="http://schemas.openxmlformats.org/officeDocument/2006/relationships/image" Target="../media/image6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3.png"/><Relationship Id="rId7" Type="http://schemas.openxmlformats.org/officeDocument/2006/relationships/image" Target="../media/image6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85.png"/><Relationship Id="rId5" Type="http://schemas.openxmlformats.org/officeDocument/2006/relationships/image" Target="../media/image10.png"/><Relationship Id="rId10" Type="http://schemas.openxmlformats.org/officeDocument/2006/relationships/image" Target="../media/image8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8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8.png"/><Relationship Id="rId10" Type="http://schemas.microsoft.com/office/2007/relationships/hdphoto" Target="../media/hdphoto2.wdp"/><Relationship Id="rId4" Type="http://schemas.openxmlformats.org/officeDocument/2006/relationships/image" Target="../media/image87.png"/><Relationship Id="rId9" Type="http://schemas.openxmlformats.org/officeDocument/2006/relationships/image" Target="../media/image67.png"/><Relationship Id="rId14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6.svg"/><Relationship Id="rId3" Type="http://schemas.openxmlformats.org/officeDocument/2006/relationships/image" Target="../media/image8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90.png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43.xml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" Target="slide62.xml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4.png"/><Relationship Id="rId5" Type="http://schemas.openxmlformats.org/officeDocument/2006/relationships/image" Target="../media/image8.png"/><Relationship Id="rId10" Type="http://schemas.openxmlformats.org/officeDocument/2006/relationships/image" Target="../media/image9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9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95.png"/><Relationship Id="rId10" Type="http://schemas.openxmlformats.org/officeDocument/2006/relationships/image" Target="../media/image9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8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92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01.png"/><Relationship Id="rId5" Type="http://schemas.openxmlformats.org/officeDocument/2006/relationships/image" Target="../media/image8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6.svg"/><Relationship Id="rId3" Type="http://schemas.openxmlformats.org/officeDocument/2006/relationships/image" Target="../media/image103.png"/><Relationship Id="rId7" Type="http://schemas.openxmlformats.org/officeDocument/2006/relationships/image" Target="../media/image92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0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08.png"/><Relationship Id="rId7" Type="http://schemas.openxmlformats.org/officeDocument/2006/relationships/image" Target="../media/image92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09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11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png"/><Relationship Id="rId11" Type="http://schemas.microsoft.com/office/2007/relationships/hdphoto" Target="../media/hdphoto3.wdp"/><Relationship Id="rId5" Type="http://schemas.openxmlformats.org/officeDocument/2006/relationships/image" Target="../media/image113.png"/><Relationship Id="rId15" Type="http://schemas.openxmlformats.org/officeDocument/2006/relationships/image" Target="../media/image16.svg"/><Relationship Id="rId10" Type="http://schemas.openxmlformats.org/officeDocument/2006/relationships/image" Target="../media/image92.png"/><Relationship Id="rId4" Type="http://schemas.openxmlformats.org/officeDocument/2006/relationships/image" Target="../media/image11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5.png"/><Relationship Id="rId7" Type="http://schemas.openxmlformats.org/officeDocument/2006/relationships/image" Target="../media/image9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116.png"/><Relationship Id="rId7" Type="http://schemas.openxmlformats.org/officeDocument/2006/relationships/image" Target="../media/image92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7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.png"/><Relationship Id="rId3" Type="http://schemas.openxmlformats.org/officeDocument/2006/relationships/image" Target="../media/image119.png"/><Relationship Id="rId7" Type="http://schemas.openxmlformats.org/officeDocument/2006/relationships/image" Target="../media/image1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20.png"/><Relationship Id="rId9" Type="http://schemas.microsoft.com/office/2007/relationships/hdphoto" Target="../media/hdphoto3.wdp"/><Relationship Id="rId14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5.png"/><Relationship Id="rId3" Type="http://schemas.openxmlformats.org/officeDocument/2006/relationships/image" Target="../media/image122.png"/><Relationship Id="rId7" Type="http://schemas.openxmlformats.org/officeDocument/2006/relationships/image" Target="../media/image1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23.png"/><Relationship Id="rId9" Type="http://schemas.microsoft.com/office/2007/relationships/hdphoto" Target="../media/hdphoto3.wdp"/><Relationship Id="rId14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6.svg"/><Relationship Id="rId3" Type="http://schemas.openxmlformats.org/officeDocument/2006/relationships/image" Target="../media/image12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26.png"/><Relationship Id="rId9" Type="http://schemas.microsoft.com/office/2007/relationships/hdphoto" Target="../media/hdphoto3.wdp"/><Relationship Id="rId14" Type="http://schemas.openxmlformats.org/officeDocument/2006/relationships/image" Target="../media/image127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8.png"/><Relationship Id="rId7" Type="http://schemas.openxmlformats.org/officeDocument/2006/relationships/image" Target="../media/image9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6.svg"/><Relationship Id="rId3" Type="http://schemas.openxmlformats.org/officeDocument/2006/relationships/image" Target="../media/image12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30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Relationship Id="rId14" Type="http://schemas.openxmlformats.org/officeDocument/2006/relationships/image" Target="../media/image16.sv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s://aka.ms/SalesCopilotDocuSignPreview" TargetMode="External"/><Relationship Id="rId3" Type="http://schemas.openxmlformats.org/officeDocument/2006/relationships/image" Target="../media/image131.png"/><Relationship Id="rId7" Type="http://schemas.openxmlformats.org/officeDocument/2006/relationships/image" Target="../media/image9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hyperlink" Target="https://aka.ms/SalesCopilotPartnerSignUp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2.png"/><Relationship Id="rId7" Type="http://schemas.openxmlformats.org/officeDocument/2006/relationships/image" Target="../media/image9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slide" Target="slide62.xml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slide" Target="slide43.xml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4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svg"/><Relationship Id="rId3" Type="http://schemas.openxmlformats.org/officeDocument/2006/relationships/image" Target="../media/image135.png"/><Relationship Id="rId7" Type="http://schemas.openxmlformats.org/officeDocument/2006/relationships/image" Target="../media/image13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hyperlink" Target="https://learn.microsoft.com/en-us/microsoft-sales-copilot/architecture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6.png"/><Relationship Id="rId7" Type="http://schemas.openxmlformats.org/officeDocument/2006/relationships/image" Target="../media/image13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3" Type="http://schemas.openxmlformats.org/officeDocument/2006/relationships/image" Target="../media/image137.png"/><Relationship Id="rId7" Type="http://schemas.openxmlformats.org/officeDocument/2006/relationships/image" Target="../media/image133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38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6.svg"/><Relationship Id="rId3" Type="http://schemas.openxmlformats.org/officeDocument/2006/relationships/image" Target="../media/image14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1.png"/><Relationship Id="rId9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svg"/><Relationship Id="rId3" Type="http://schemas.openxmlformats.org/officeDocument/2006/relationships/image" Target="../media/image142.png"/><Relationship Id="rId7" Type="http://schemas.openxmlformats.org/officeDocument/2006/relationships/image" Target="../media/image13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43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6.svg"/><Relationship Id="rId3" Type="http://schemas.openxmlformats.org/officeDocument/2006/relationships/image" Target="../media/image14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1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6.png"/><Relationship Id="rId7" Type="http://schemas.openxmlformats.org/officeDocument/2006/relationships/image" Target="../media/image133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6.svg"/><Relationship Id="rId3" Type="http://schemas.openxmlformats.org/officeDocument/2006/relationships/image" Target="../media/image14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48.png"/><Relationship Id="rId9" Type="http://schemas.microsoft.com/office/2007/relationships/hdphoto" Target="../media/hdphoto4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10" Type="http://schemas.openxmlformats.org/officeDocument/2006/relationships/slide" Target="slide43.xml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9.png"/><Relationship Id="rId4" Type="http://schemas.openxmlformats.org/officeDocument/2006/relationships/notesSlide" Target="../notesSlides/notesSlide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1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12" Type="http://schemas.openxmlformats.org/officeDocument/2006/relationships/image" Target="../media/image1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6.sv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52792"/>
            </a:gs>
            <a:gs pos="100000">
              <a:schemeClr val="accent6">
                <a:lumMod val="50000"/>
              </a:schemeClr>
            </a:gs>
            <a:gs pos="44000">
              <a:schemeClr val="accent2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Microsoft 365 | Microsoft Wiki | Fandom">
            <a:extLst>
              <a:ext uri="{FF2B5EF4-FFF2-40B4-BE49-F238E27FC236}">
                <a16:creationId xmlns:a16="http://schemas.microsoft.com/office/drawing/2014/main" id="{867CC13D-0A5F-FD72-781B-2A0D50EA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267385" y="177062"/>
            <a:ext cx="6842915" cy="77324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816" y="1851866"/>
            <a:ext cx="5386631" cy="28437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6000" spc="400"/>
              <a:t>Microsoft</a:t>
            </a:r>
            <a:br>
              <a:rPr lang="en-US" sz="6000" spc="400"/>
            </a:br>
            <a:r>
              <a:rPr lang="en-US" sz="6000" spc="400"/>
              <a:t>Sales Copilot Tip Time V2</a:t>
            </a:r>
            <a:endParaRPr lang="en-US" sz="6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272" y="4948840"/>
            <a:ext cx="4507008" cy="1197864"/>
          </a:xfrm>
        </p:spPr>
        <p:txBody>
          <a:bodyPr>
            <a:noAutofit/>
          </a:bodyPr>
          <a:lstStyle/>
          <a:p>
            <a:pPr algn="l"/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Tip time once a week starting October 2023</a:t>
            </a:r>
          </a:p>
          <a:p>
            <a:pPr algn="l"/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 (For </a:t>
            </a:r>
            <a:r>
              <a:rPr lang="en-US" sz="14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Dynamics 365 </a:t>
            </a:r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&amp; </a:t>
            </a:r>
            <a:r>
              <a:rPr lang="en-US" sz="14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Salesforce</a:t>
            </a:r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4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CRM</a:t>
            </a:r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)</a:t>
            </a:r>
          </a:p>
          <a:p>
            <a:pPr algn="l"/>
            <a:endParaRPr lang="en-US" sz="140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en-US" sz="1400">
                <a:solidFill>
                  <a:schemeClr val="accent4">
                    <a:lumMod val="60000"/>
                    <a:lumOff val="40000"/>
                  </a:schemeClr>
                </a:solidFill>
              </a:rPr>
              <a:t>Amira Beldjilali from D365 FastTrack team</a:t>
            </a:r>
          </a:p>
        </p:txBody>
      </p:sp>
      <p:pic>
        <p:nvPicPr>
          <p:cNvPr id="4" name="Picture 17" descr="Microsoft 365 | Microsoft Wiki | Fandom">
            <a:extLst>
              <a:ext uri="{FF2B5EF4-FFF2-40B4-BE49-F238E27FC236}">
                <a16:creationId xmlns:a16="http://schemas.microsoft.com/office/drawing/2014/main" id="{A6048A92-1A3B-4C40-0581-1EDB2A72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9130" y="2011700"/>
            <a:ext cx="1010842" cy="11422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40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314338" y="5500266"/>
            <a:ext cx="7662802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can filter by objects available in Sales Copilot to efficiently find the record he is looking for. The objects appearing here are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ones configured by the admin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filter search results by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record type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quickly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conveniently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locate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record I need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Time-pressed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606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Record search with record type filter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2FE54A-2321-3B3F-ABB0-71B2A9549E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154" y="1380130"/>
            <a:ext cx="2156237" cy="285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55E12DB-6B15-0637-AA7A-B2388B712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8123" y="696492"/>
            <a:ext cx="2204267" cy="419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CD97BB-5528-896F-4F25-8237482450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4325" y="696492"/>
            <a:ext cx="2210588" cy="419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4836821" y="4519316"/>
            <a:ext cx="1008329" cy="4616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Save Email to CRM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410146" y="2808523"/>
            <a:ext cx="2171245" cy="622977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4618718" y="313480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4"/>
          </p:cNvCxnSpPr>
          <p:nvPr/>
        </p:nvCxnSpPr>
        <p:spPr>
          <a:xfrm rot="16200000" flipV="1">
            <a:off x="4487282" y="3665612"/>
            <a:ext cx="1115167" cy="592242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445431-5C69-DDC3-07D7-C5AAA8D2911B}"/>
              </a:ext>
            </a:extLst>
          </p:cNvPr>
          <p:cNvSpPr/>
          <p:nvPr/>
        </p:nvSpPr>
        <p:spPr>
          <a:xfrm>
            <a:off x="7912884" y="3269478"/>
            <a:ext cx="979257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Filter by Object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02EA26-B719-3951-21E3-FD2A2F42FEC6}"/>
              </a:ext>
            </a:extLst>
          </p:cNvPr>
          <p:cNvSpPr/>
          <p:nvPr/>
        </p:nvSpPr>
        <p:spPr bwMode="auto">
          <a:xfrm>
            <a:off x="7080128" y="218939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Connector: Elbow 138">
            <a:extLst>
              <a:ext uri="{FF2B5EF4-FFF2-40B4-BE49-F238E27FC236}">
                <a16:creationId xmlns:a16="http://schemas.microsoft.com/office/drawing/2014/main" id="{29AD2938-F88B-ACCC-0472-39D3625501B1}"/>
              </a:ext>
            </a:extLst>
          </p:cNvPr>
          <p:cNvCxnSpPr>
            <a:cxnSpLocks/>
            <a:stCxn id="13" idx="0"/>
            <a:endCxn id="14" idx="4"/>
          </p:cNvCxnSpPr>
          <p:nvPr/>
        </p:nvCxnSpPr>
        <p:spPr>
          <a:xfrm rot="16200000" flipV="1">
            <a:off x="7400965" y="2267929"/>
            <a:ext cx="810739" cy="1192359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E64FDD-EB2B-1CA1-D8EF-DD6FDE7F864F}"/>
              </a:ext>
            </a:extLst>
          </p:cNvPr>
          <p:cNvSpPr/>
          <p:nvPr/>
        </p:nvSpPr>
        <p:spPr bwMode="auto">
          <a:xfrm>
            <a:off x="6955140" y="1771577"/>
            <a:ext cx="1937001" cy="676058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9F0AA5-0C90-3050-B8A9-5AD0219F5C7F}"/>
              </a:ext>
            </a:extLst>
          </p:cNvPr>
          <p:cNvSpPr/>
          <p:nvPr/>
        </p:nvSpPr>
        <p:spPr>
          <a:xfrm>
            <a:off x="10671711" y="2817674"/>
            <a:ext cx="97925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Selected filters are highlighted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45DB31-EED0-6062-7150-7A4BC9E6040E}"/>
              </a:ext>
            </a:extLst>
          </p:cNvPr>
          <p:cNvSpPr/>
          <p:nvPr/>
        </p:nvSpPr>
        <p:spPr bwMode="auto">
          <a:xfrm>
            <a:off x="10219475" y="2178292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3" name="Connector: Elbow 138">
            <a:extLst>
              <a:ext uri="{FF2B5EF4-FFF2-40B4-BE49-F238E27FC236}">
                <a16:creationId xmlns:a16="http://schemas.microsoft.com/office/drawing/2014/main" id="{BF54A62A-BD74-D0D8-E834-71830D7147CE}"/>
              </a:ext>
            </a:extLst>
          </p:cNvPr>
          <p:cNvCxnSpPr>
            <a:cxnSpLocks/>
            <a:stCxn id="31" idx="0"/>
            <a:endCxn id="32" idx="4"/>
          </p:cNvCxnSpPr>
          <p:nvPr/>
        </p:nvCxnSpPr>
        <p:spPr>
          <a:xfrm rot="16200000" flipV="1">
            <a:off x="10570402" y="2226735"/>
            <a:ext cx="370039" cy="811839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86C48D-0953-ABEF-E06D-5C2462C9FECC}"/>
              </a:ext>
            </a:extLst>
          </p:cNvPr>
          <p:cNvSpPr/>
          <p:nvPr/>
        </p:nvSpPr>
        <p:spPr bwMode="auto">
          <a:xfrm>
            <a:off x="9496319" y="1771577"/>
            <a:ext cx="1980139" cy="686486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700 </a:t>
            </a:r>
          </a:p>
        </p:txBody>
      </p:sp>
    </p:spTree>
    <p:extLst>
      <p:ext uri="{BB962C8B-B14F-4D97-AF65-F5344CB8AC3E}">
        <p14:creationId xmlns:p14="http://schemas.microsoft.com/office/powerpoint/2010/main" val="279767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14D493D-DE8B-B35A-221B-D09F928B9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509" y="60657"/>
            <a:ext cx="1947822" cy="2706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629EAEC-C7E1-98D8-77D5-E116B6FEA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765" y="452040"/>
            <a:ext cx="2000353" cy="407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EAADA-9316-CD95-03C9-87C6B8975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90" y="1071727"/>
            <a:ext cx="2000353" cy="269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329173" y="5578510"/>
            <a:ext cx="7662802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If the email address Yuri entered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matches multiple CRM contacts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he must manually select the correct one. Sales Copilot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notifies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him with a message on the Highlights card when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multiple matches occur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If none of the matches are correct, choose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'Create a new contact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' to add a new CRM contact.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If you've accidentally linked an external contact to the wrong CRM contact,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you can make changes to the connected record.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the ability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select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correct CRM contact when there are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multiple matches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as our CRM data may not always be free from duplicates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Assisted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990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Duplicate contacts in the CRM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4193149" y="4017681"/>
            <a:ext cx="1298285" cy="4616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Choose Contact when there are multiple matched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4809777" y="292089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445431-5C69-DDC3-07D7-C5AAA8D2911B}"/>
              </a:ext>
            </a:extLst>
          </p:cNvPr>
          <p:cNvSpPr/>
          <p:nvPr/>
        </p:nvSpPr>
        <p:spPr>
          <a:xfrm>
            <a:off x="6369864" y="1701668"/>
            <a:ext cx="979257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Select the right Contact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02EA26-B719-3951-21E3-FD2A2F42FEC6}"/>
              </a:ext>
            </a:extLst>
          </p:cNvPr>
          <p:cNvSpPr/>
          <p:nvPr/>
        </p:nvSpPr>
        <p:spPr bwMode="auto">
          <a:xfrm>
            <a:off x="7743127" y="347067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Connector: Elbow 138">
            <a:extLst>
              <a:ext uri="{FF2B5EF4-FFF2-40B4-BE49-F238E27FC236}">
                <a16:creationId xmlns:a16="http://schemas.microsoft.com/office/drawing/2014/main" id="{29AD2938-F88B-ACCC-0472-39D3625501B1}"/>
              </a:ext>
            </a:extLst>
          </p:cNvPr>
          <p:cNvCxnSpPr>
            <a:cxnSpLocks/>
            <a:stCxn id="13" idx="0"/>
            <a:endCxn id="14" idx="7"/>
          </p:cNvCxnSpPr>
          <p:nvPr/>
        </p:nvCxnSpPr>
        <p:spPr>
          <a:xfrm rot="16200000" flipH="1">
            <a:off x="6508068" y="2053093"/>
            <a:ext cx="1808450" cy="1105601"/>
          </a:xfrm>
          <a:prstGeom prst="curvedConnector3">
            <a:avLst>
              <a:gd name="adj1" fmla="val -12641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E64FDD-EB2B-1CA1-D8EF-DD6FDE7F864F}"/>
              </a:ext>
            </a:extLst>
          </p:cNvPr>
          <p:cNvSpPr/>
          <p:nvPr/>
        </p:nvSpPr>
        <p:spPr bwMode="auto">
          <a:xfrm>
            <a:off x="6465440" y="2993139"/>
            <a:ext cx="1937001" cy="108393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9F0AA5-0C90-3050-B8A9-5AD0219F5C7F}"/>
              </a:ext>
            </a:extLst>
          </p:cNvPr>
          <p:cNvSpPr/>
          <p:nvPr/>
        </p:nvSpPr>
        <p:spPr>
          <a:xfrm>
            <a:off x="11012718" y="1543798"/>
            <a:ext cx="97925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Connect to another record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45DB31-EED0-6062-7150-7A4BC9E6040E}"/>
              </a:ext>
            </a:extLst>
          </p:cNvPr>
          <p:cNvSpPr/>
          <p:nvPr/>
        </p:nvSpPr>
        <p:spPr bwMode="auto">
          <a:xfrm>
            <a:off x="9559394" y="2454659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3" name="Connector: Elbow 138">
            <a:extLst>
              <a:ext uri="{FF2B5EF4-FFF2-40B4-BE49-F238E27FC236}">
                <a16:creationId xmlns:a16="http://schemas.microsoft.com/office/drawing/2014/main" id="{BF54A62A-BD74-D0D8-E834-71830D7147CE}"/>
              </a:ext>
            </a:extLst>
          </p:cNvPr>
          <p:cNvCxnSpPr>
            <a:cxnSpLocks/>
            <a:stCxn id="31" idx="0"/>
            <a:endCxn id="32" idx="4"/>
          </p:cNvCxnSpPr>
          <p:nvPr/>
        </p:nvCxnSpPr>
        <p:spPr>
          <a:xfrm rot="16200000" flipH="1" flipV="1">
            <a:off x="10005782" y="1227436"/>
            <a:ext cx="1180204" cy="1812927"/>
          </a:xfrm>
          <a:prstGeom prst="curvedConnector5">
            <a:avLst>
              <a:gd name="adj1" fmla="val -19370"/>
              <a:gd name="adj2" fmla="val 59918"/>
              <a:gd name="adj3" fmla="val 11937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800 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148990" y="2408845"/>
            <a:ext cx="1981079" cy="784999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2"/>
          </p:cNvCxnSpPr>
          <p:nvPr/>
        </p:nvCxnSpPr>
        <p:spPr>
          <a:xfrm rot="16200000" flipV="1">
            <a:off x="4344979" y="3520367"/>
            <a:ext cx="962113" cy="32515"/>
          </a:xfrm>
          <a:prstGeom prst="curvedConnector4">
            <a:avLst>
              <a:gd name="adj1" fmla="val 43001"/>
              <a:gd name="adj2" fmla="val 2699502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BBF99061-4C9F-1BD9-3D79-050CDD0034E0}"/>
              </a:ext>
            </a:extLst>
          </p:cNvPr>
          <p:cNvSpPr/>
          <p:nvPr/>
        </p:nvSpPr>
        <p:spPr bwMode="auto">
          <a:xfrm>
            <a:off x="7303914" y="4187758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53D2248-18FD-AE6A-96BD-382C15CFEDD5}"/>
              </a:ext>
            </a:extLst>
          </p:cNvPr>
          <p:cNvSpPr/>
          <p:nvPr/>
        </p:nvSpPr>
        <p:spPr>
          <a:xfrm>
            <a:off x="5436882" y="4331614"/>
            <a:ext cx="979257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Or Create a new contact</a:t>
            </a:r>
          </a:p>
        </p:txBody>
      </p:sp>
      <p:cxnSp>
        <p:nvCxnSpPr>
          <p:cNvPr id="51" name="Connector: Elbow 138">
            <a:extLst>
              <a:ext uri="{FF2B5EF4-FFF2-40B4-BE49-F238E27FC236}">
                <a16:creationId xmlns:a16="http://schemas.microsoft.com/office/drawing/2014/main" id="{D75CDC0A-3D65-5FF3-F22F-DB5D694FF2A2}"/>
              </a:ext>
            </a:extLst>
          </p:cNvPr>
          <p:cNvCxnSpPr>
            <a:cxnSpLocks/>
            <a:stCxn id="49" idx="0"/>
            <a:endCxn id="44" idx="4"/>
          </p:cNvCxnSpPr>
          <p:nvPr/>
        </p:nvCxnSpPr>
        <p:spPr>
          <a:xfrm rot="16200000" flipH="1">
            <a:off x="6617481" y="3640643"/>
            <a:ext cx="125487" cy="1507429"/>
          </a:xfrm>
          <a:prstGeom prst="curvedConnector5">
            <a:avLst>
              <a:gd name="adj1" fmla="val -182170"/>
              <a:gd name="adj2" fmla="val 61928"/>
              <a:gd name="adj3" fmla="val 28217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C95E046E-8665-857B-EE61-3A6F89D104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24752" y="3024242"/>
            <a:ext cx="1757042" cy="233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10947791" y="3971206"/>
            <a:ext cx="97925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Choose the right contact from the CRM tab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9494468" y="506590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16200000" flipH="1" flipV="1">
            <a:off x="9848935" y="3746765"/>
            <a:ext cx="1364044" cy="1812926"/>
          </a:xfrm>
          <a:prstGeom prst="curvedConnector5">
            <a:avLst>
              <a:gd name="adj1" fmla="val -16759"/>
              <a:gd name="adj2" fmla="val 59918"/>
              <a:gd name="adj3" fmla="val 116759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99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355592E-4544-8426-5A75-41C08B2EF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150" y="560307"/>
            <a:ext cx="1881489" cy="5250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EA0E5A-ACAC-67D5-223F-08E58017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361" y="686241"/>
            <a:ext cx="1955696" cy="314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37BCB6-13B1-60B7-7EE8-CEE2FF337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090" y="2579323"/>
            <a:ext cx="1881488" cy="3307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FC2A7B-B229-666F-0F83-8C27237C0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885" y="561341"/>
            <a:ext cx="1815255" cy="517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require an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enhanced content generation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experience that offers richer features to improve my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overall user experience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Assisted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86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Generate content experience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9F0AA5-0C90-3050-B8A9-5AD0219F5C7F}"/>
              </a:ext>
            </a:extLst>
          </p:cNvPr>
          <p:cNvSpPr/>
          <p:nvPr/>
        </p:nvSpPr>
        <p:spPr>
          <a:xfrm>
            <a:off x="5216930" y="1588287"/>
            <a:ext cx="1402644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4</a:t>
            </a:r>
            <a:r>
              <a:rPr lang="en-GB" sz="1050" b="1" baseline="30000" dirty="0">
                <a:solidFill>
                  <a:srgbClr val="474091"/>
                </a:solidFill>
              </a:rPr>
              <a:t>th</a:t>
            </a:r>
            <a:r>
              <a:rPr lang="en-GB" sz="1050" b="1" dirty="0">
                <a:solidFill>
                  <a:srgbClr val="474091"/>
                </a:solidFill>
              </a:rPr>
              <a:t> message appearing while waiting for the generation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45DB31-EED0-6062-7150-7A4BC9E6040E}"/>
              </a:ext>
            </a:extLst>
          </p:cNvPr>
          <p:cNvSpPr/>
          <p:nvPr/>
        </p:nvSpPr>
        <p:spPr bwMode="auto">
          <a:xfrm>
            <a:off x="4663878" y="1967899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3" name="Connector: Elbow 138">
            <a:extLst>
              <a:ext uri="{FF2B5EF4-FFF2-40B4-BE49-F238E27FC236}">
                <a16:creationId xmlns:a16="http://schemas.microsoft.com/office/drawing/2014/main" id="{BF54A62A-BD74-D0D8-E834-71830D7147CE}"/>
              </a:ext>
            </a:extLst>
          </p:cNvPr>
          <p:cNvCxnSpPr>
            <a:cxnSpLocks/>
            <a:stCxn id="31" idx="0"/>
            <a:endCxn id="32" idx="4"/>
          </p:cNvCxnSpPr>
          <p:nvPr/>
        </p:nvCxnSpPr>
        <p:spPr>
          <a:xfrm rot="16200000" flipH="1" flipV="1">
            <a:off x="5031600" y="1350590"/>
            <a:ext cx="648955" cy="1124348"/>
          </a:xfrm>
          <a:prstGeom prst="curvedConnector5">
            <a:avLst>
              <a:gd name="adj1" fmla="val -35226"/>
              <a:gd name="adj2" fmla="val 75406"/>
              <a:gd name="adj3" fmla="val 13522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900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7106548" y="5956147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Discoverability Bubbles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7992190" y="4909530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5400000" flipH="1" flipV="1">
            <a:off x="7520331" y="5354263"/>
            <a:ext cx="777274" cy="426495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5B620C4-02F9-7694-3790-E4DFF40E1F56}"/>
              </a:ext>
            </a:extLst>
          </p:cNvPr>
          <p:cNvSpPr/>
          <p:nvPr/>
        </p:nvSpPr>
        <p:spPr>
          <a:xfrm>
            <a:off x="4315215" y="4770936"/>
            <a:ext cx="97925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Hint Text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3415B4-DCCB-3C5B-AA16-E6C8E44B623E}"/>
              </a:ext>
            </a:extLst>
          </p:cNvPr>
          <p:cNvSpPr/>
          <p:nvPr/>
        </p:nvSpPr>
        <p:spPr bwMode="auto">
          <a:xfrm>
            <a:off x="5681455" y="477093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AA608FDE-D858-4345-76DE-9B761D13FF35}"/>
              </a:ext>
            </a:extLst>
          </p:cNvPr>
          <p:cNvCxnSpPr>
            <a:cxnSpLocks/>
            <a:stCxn id="30" idx="0"/>
            <a:endCxn id="34" idx="4"/>
          </p:cNvCxnSpPr>
          <p:nvPr/>
        </p:nvCxnSpPr>
        <p:spPr>
          <a:xfrm rot="16200000" flipH="1">
            <a:off x="5173490" y="4402289"/>
            <a:ext cx="269343" cy="1006637"/>
          </a:xfrm>
          <a:prstGeom prst="curvedConnector5">
            <a:avLst>
              <a:gd name="adj1" fmla="val -84873"/>
              <a:gd name="adj2" fmla="val 67862"/>
              <a:gd name="adj3" fmla="val 184873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A1AE6ED-14EF-97E5-E6AC-87B0124F5327}"/>
              </a:ext>
            </a:extLst>
          </p:cNvPr>
          <p:cNvSpPr/>
          <p:nvPr/>
        </p:nvSpPr>
        <p:spPr>
          <a:xfrm>
            <a:off x="10275537" y="5975313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No slots available note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B53895-4D25-40CB-828C-BA65A09054E9}"/>
              </a:ext>
            </a:extLst>
          </p:cNvPr>
          <p:cNvSpPr/>
          <p:nvPr/>
        </p:nvSpPr>
        <p:spPr bwMode="auto">
          <a:xfrm>
            <a:off x="9717519" y="4682138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975883DC-8FAC-8AA5-9194-0512ECA3BD71}"/>
              </a:ext>
            </a:extLst>
          </p:cNvPr>
          <p:cNvCxnSpPr>
            <a:cxnSpLocks/>
            <a:stCxn id="59" idx="0"/>
            <a:endCxn id="60" idx="4"/>
          </p:cNvCxnSpPr>
          <p:nvPr/>
        </p:nvCxnSpPr>
        <p:spPr>
          <a:xfrm rot="16200000" flipV="1">
            <a:off x="9844212" y="4954814"/>
            <a:ext cx="1023832" cy="1017165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26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6ACDF297-F2C4-0E76-B088-929AD4092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382" y="483391"/>
            <a:ext cx="1972565" cy="5607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C7D62-F0F1-69E3-41EC-4DCCDA14A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79" y="451187"/>
            <a:ext cx="1946553" cy="552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A8DD1A2-D70F-0F6F-3672-F62FED842967}"/>
              </a:ext>
            </a:extLst>
          </p:cNvPr>
          <p:cNvSpPr/>
          <p:nvPr/>
        </p:nvSpPr>
        <p:spPr>
          <a:xfrm>
            <a:off x="4342586" y="3270752"/>
            <a:ext cx="1606901" cy="1108005"/>
          </a:xfrm>
          <a:prstGeom prst="wedgeRoundRectCallout">
            <a:avLst>
              <a:gd name="adj1" fmla="val 67685"/>
              <a:gd name="adj2" fmla="val 6158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it's crucial for me to generate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responses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diverse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languages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reach a broader audience. Additionally, there are instances where I may need to furnish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 comprehensive replies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often incorporating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multiple schedule slots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Flexible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28883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/>
                <a:cs typeface="Segoe UI Semibold"/>
              </a:rPr>
              <a:t>Refine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/>
                <a:cs typeface="Segoe UI Semibold"/>
              </a:rPr>
              <a:t>enhancemenets</a:t>
            </a:r>
            <a:endParaRPr kumimoji="0" lang="en-US" sz="1600" b="1" i="0" u="none" strike="noStrike" kern="1200" cap="none" spc="0" normalizeH="0" baseline="0" noProof="0" dirty="0" err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9F0AA5-0C90-3050-B8A9-5AD0219F5C7F}"/>
              </a:ext>
            </a:extLst>
          </p:cNvPr>
          <p:cNvSpPr/>
          <p:nvPr/>
        </p:nvSpPr>
        <p:spPr>
          <a:xfrm>
            <a:off x="4799098" y="1322700"/>
            <a:ext cx="1198332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Adjust the length of your reply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45DB31-EED0-6062-7150-7A4BC9E6040E}"/>
              </a:ext>
            </a:extLst>
          </p:cNvPr>
          <p:cNvSpPr/>
          <p:nvPr/>
        </p:nvSpPr>
        <p:spPr bwMode="auto">
          <a:xfrm>
            <a:off x="6209538" y="3411449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3" name="Connector: Elbow 138">
            <a:extLst>
              <a:ext uri="{FF2B5EF4-FFF2-40B4-BE49-F238E27FC236}">
                <a16:creationId xmlns:a16="http://schemas.microsoft.com/office/drawing/2014/main" id="{BF54A62A-BD74-D0D8-E834-71830D7147CE}"/>
              </a:ext>
            </a:extLst>
          </p:cNvPr>
          <p:cNvCxnSpPr>
            <a:cxnSpLocks/>
            <a:stCxn id="31" idx="2"/>
            <a:endCxn id="32" idx="7"/>
          </p:cNvCxnSpPr>
          <p:nvPr/>
        </p:nvCxnSpPr>
        <p:spPr>
          <a:xfrm rot="16200000" flipH="1">
            <a:off x="5091745" y="2111132"/>
            <a:ext cx="1646279" cy="1033241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1000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4379927" y="6086107"/>
            <a:ext cx="1802128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Pick the language that you prefer for the reply (English, Spanish, French German)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6377651" y="484833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5400000" flipH="1" flipV="1">
            <a:off x="5410120" y="4988550"/>
            <a:ext cx="968428" cy="1226686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5B620C4-02F9-7694-3790-E4DFF40E1F56}"/>
              </a:ext>
            </a:extLst>
          </p:cNvPr>
          <p:cNvSpPr/>
          <p:nvPr/>
        </p:nvSpPr>
        <p:spPr>
          <a:xfrm>
            <a:off x="5118430" y="4578813"/>
            <a:ext cx="97925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Schedule up to 3 slots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3415B4-DCCB-3C5B-AA16-E6C8E44B623E}"/>
              </a:ext>
            </a:extLst>
          </p:cNvPr>
          <p:cNvSpPr/>
          <p:nvPr/>
        </p:nvSpPr>
        <p:spPr bwMode="auto">
          <a:xfrm>
            <a:off x="6301479" y="424408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AA608FDE-D858-4345-76DE-9B761D13FF35}"/>
              </a:ext>
            </a:extLst>
          </p:cNvPr>
          <p:cNvCxnSpPr>
            <a:cxnSpLocks/>
            <a:stCxn id="30" idx="2"/>
            <a:endCxn id="34" idx="2"/>
          </p:cNvCxnSpPr>
          <p:nvPr/>
        </p:nvCxnSpPr>
        <p:spPr>
          <a:xfrm rot="5400000" flipH="1" flipV="1">
            <a:off x="5613784" y="4373033"/>
            <a:ext cx="681969" cy="693420"/>
          </a:xfrm>
          <a:prstGeom prst="curvedConnector4">
            <a:avLst>
              <a:gd name="adj1" fmla="val -33521"/>
              <a:gd name="adj2" fmla="val 69188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A1AE6ED-14EF-97E5-E6AC-87B0124F5327}"/>
              </a:ext>
            </a:extLst>
          </p:cNvPr>
          <p:cNvSpPr/>
          <p:nvPr/>
        </p:nvSpPr>
        <p:spPr>
          <a:xfrm>
            <a:off x="10897224" y="3198878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Reply in French as requested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B53895-4D25-40CB-828C-BA65A09054E9}"/>
              </a:ext>
            </a:extLst>
          </p:cNvPr>
          <p:cNvSpPr/>
          <p:nvPr/>
        </p:nvSpPr>
        <p:spPr bwMode="auto">
          <a:xfrm>
            <a:off x="9955599" y="2336308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975883DC-8FAC-8AA5-9194-0512ECA3BD71}"/>
              </a:ext>
            </a:extLst>
          </p:cNvPr>
          <p:cNvCxnSpPr>
            <a:cxnSpLocks/>
            <a:stCxn id="59" idx="0"/>
            <a:endCxn id="60" idx="4"/>
          </p:cNvCxnSpPr>
          <p:nvPr/>
        </p:nvCxnSpPr>
        <p:spPr>
          <a:xfrm rot="16200000" flipV="1">
            <a:off x="10489398" y="2201879"/>
            <a:ext cx="593227" cy="1400772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3F1FB3A1-8B81-CDD1-595C-EBB457497A9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32477"/>
          <a:stretch/>
        </p:blipFill>
        <p:spPr>
          <a:xfrm>
            <a:off x="4506377" y="3380442"/>
            <a:ext cx="1264943" cy="86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9A280F2-0ABF-D318-6790-57727F326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"/>
          <a:stretch/>
        </p:blipFill>
        <p:spPr>
          <a:xfrm>
            <a:off x="4869620" y="825116"/>
            <a:ext cx="2007296" cy="56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3368EC-9218-8DA2-EC5B-327A85B7F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639" y="833122"/>
            <a:ext cx="1996310" cy="56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it's crucial for me to generate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responses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diverse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languages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reach a broader audience. Additionally, there are instances where I may need to furnish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 comprehensive replies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often incorporating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multiple schedule slots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Flexible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069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Explanations for seller prompts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1100 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6950407" y="4879024"/>
            <a:ext cx="1156672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Add details – My own prompt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6052029" y="578171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16200000" flipH="1" flipV="1">
            <a:off x="6269382" y="4791696"/>
            <a:ext cx="1172033" cy="1346688"/>
          </a:xfrm>
          <a:prstGeom prst="curvedConnector5">
            <a:avLst>
              <a:gd name="adj1" fmla="val -19505"/>
              <a:gd name="adj2" fmla="val 66645"/>
              <a:gd name="adj3" fmla="val 119505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A1AE6ED-14EF-97E5-E6AC-87B0124F5327}"/>
              </a:ext>
            </a:extLst>
          </p:cNvPr>
          <p:cNvSpPr/>
          <p:nvPr/>
        </p:nvSpPr>
        <p:spPr>
          <a:xfrm>
            <a:off x="10897224" y="3198878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Understanding the origin from the prompt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B53895-4D25-40CB-828C-BA65A09054E9}"/>
              </a:ext>
            </a:extLst>
          </p:cNvPr>
          <p:cNvSpPr/>
          <p:nvPr/>
        </p:nvSpPr>
        <p:spPr bwMode="auto">
          <a:xfrm>
            <a:off x="9911154" y="3658853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975883DC-8FAC-8AA5-9194-0512ECA3BD71}"/>
              </a:ext>
            </a:extLst>
          </p:cNvPr>
          <p:cNvCxnSpPr>
            <a:cxnSpLocks/>
            <a:stCxn id="59" idx="0"/>
            <a:endCxn id="60" idx="4"/>
          </p:cNvCxnSpPr>
          <p:nvPr/>
        </p:nvCxnSpPr>
        <p:spPr>
          <a:xfrm rot="16200000" flipH="1" flipV="1">
            <a:off x="10399130" y="2840928"/>
            <a:ext cx="729318" cy="1445217"/>
          </a:xfrm>
          <a:prstGeom prst="curvedConnector5">
            <a:avLst>
              <a:gd name="adj1" fmla="val -31344"/>
              <a:gd name="adj2" fmla="val 65885"/>
              <a:gd name="adj3" fmla="val 131344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2C7FAFB-4184-01E9-8BA4-2762B59164B1}"/>
              </a:ext>
            </a:extLst>
          </p:cNvPr>
          <p:cNvSpPr/>
          <p:nvPr/>
        </p:nvSpPr>
        <p:spPr>
          <a:xfrm>
            <a:off x="7254023" y="3443564"/>
            <a:ext cx="978408" cy="484632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5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C2062F-D03D-8F55-7F85-214DD1F33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339" y="1127614"/>
            <a:ext cx="1748121" cy="511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2613AC-3F3F-5A50-92AA-D31C4C6B7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749" y="1127614"/>
            <a:ext cx="1767090" cy="508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4DA6EB-D53E-D667-0C3B-BDB9FC88D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557" y="1181116"/>
            <a:ext cx="1748121" cy="496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maximize efficiency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by saving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email prompts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future use, allowing me to easily send similar messages to multiple recipients and save time.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Efficient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156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Save and reuse custom prompts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1200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5758133" y="2177604"/>
            <a:ext cx="1156672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Define custom prompt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5758133" y="308029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endCxn id="67" idx="4"/>
          </p:cNvCxnSpPr>
          <p:nvPr/>
        </p:nvCxnSpPr>
        <p:spPr>
          <a:xfrm rot="16200000" flipH="1">
            <a:off x="5420126" y="2881604"/>
            <a:ext cx="931074" cy="4992"/>
          </a:xfrm>
          <a:prstGeom prst="curvedConnector5">
            <a:avLst>
              <a:gd name="adj1" fmla="val 35536"/>
              <a:gd name="adj2" fmla="val 7283994"/>
              <a:gd name="adj3" fmla="val 124552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A1AE6ED-14EF-97E5-E6AC-87B0124F5327}"/>
              </a:ext>
            </a:extLst>
          </p:cNvPr>
          <p:cNvSpPr/>
          <p:nvPr/>
        </p:nvSpPr>
        <p:spPr>
          <a:xfrm>
            <a:off x="7217728" y="4926323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Reuse/remove my favourite custom prompts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FB53895-4D25-40CB-828C-BA65A09054E9}"/>
              </a:ext>
            </a:extLst>
          </p:cNvPr>
          <p:cNvSpPr/>
          <p:nvPr/>
        </p:nvSpPr>
        <p:spPr bwMode="auto">
          <a:xfrm>
            <a:off x="8266048" y="352914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975883DC-8FAC-8AA5-9194-0512ECA3BD71}"/>
              </a:ext>
            </a:extLst>
          </p:cNvPr>
          <p:cNvCxnSpPr>
            <a:cxnSpLocks/>
            <a:stCxn id="59" idx="0"/>
            <a:endCxn id="60" idx="4"/>
          </p:cNvCxnSpPr>
          <p:nvPr/>
        </p:nvCxnSpPr>
        <p:spPr>
          <a:xfrm rot="5400000" flipH="1" flipV="1">
            <a:off x="7537571" y="4067821"/>
            <a:ext cx="1127833" cy="589173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2C7FAFB-4184-01E9-8BA4-2762B59164B1}"/>
              </a:ext>
            </a:extLst>
          </p:cNvPr>
          <p:cNvSpPr/>
          <p:nvPr/>
        </p:nvSpPr>
        <p:spPr>
          <a:xfrm>
            <a:off x="6288378" y="3505944"/>
            <a:ext cx="582800" cy="484632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26C787B-B708-3E8D-46AC-966482A3DD71}"/>
              </a:ext>
            </a:extLst>
          </p:cNvPr>
          <p:cNvSpPr/>
          <p:nvPr/>
        </p:nvSpPr>
        <p:spPr>
          <a:xfrm>
            <a:off x="8815919" y="3505944"/>
            <a:ext cx="582800" cy="484632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15D6AE9-D0CB-688D-E2A0-8B8CAB5D364D}"/>
              </a:ext>
            </a:extLst>
          </p:cNvPr>
          <p:cNvSpPr/>
          <p:nvPr/>
        </p:nvSpPr>
        <p:spPr>
          <a:xfrm>
            <a:off x="11013654" y="3209883"/>
            <a:ext cx="1178346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Add a new custom prompt to my list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0E21E2-826A-B4AC-71F8-68E24075D1CC}"/>
              </a:ext>
            </a:extLst>
          </p:cNvPr>
          <p:cNvSpPr/>
          <p:nvPr/>
        </p:nvSpPr>
        <p:spPr bwMode="auto">
          <a:xfrm>
            <a:off x="10883627" y="194339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1" name="Connector: Elbow 138">
            <a:extLst>
              <a:ext uri="{FF2B5EF4-FFF2-40B4-BE49-F238E27FC236}">
                <a16:creationId xmlns:a16="http://schemas.microsoft.com/office/drawing/2014/main" id="{63498759-F802-2909-9E1E-4E24AE3EBD64}"/>
              </a:ext>
            </a:extLst>
          </p:cNvPr>
          <p:cNvCxnSpPr>
            <a:cxnSpLocks/>
            <a:stCxn id="36" idx="0"/>
            <a:endCxn id="37" idx="4"/>
          </p:cNvCxnSpPr>
          <p:nvPr/>
        </p:nvCxnSpPr>
        <p:spPr>
          <a:xfrm rot="16200000" flipV="1">
            <a:off x="10809667" y="2416723"/>
            <a:ext cx="997146" cy="589174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8461CB-417B-931A-67CC-657C551E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138" y="221341"/>
            <a:ext cx="2467430" cy="641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rely on Sales Copilot's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text moderation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automatically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identify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potentially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inappropriate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content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ensuring a respectful and controlled communication environment.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Caring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706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Text moderation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1300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9052202" y="2238495"/>
            <a:ext cx="1849478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Sales Copilot highlights when there is inappropriate content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7816061" y="2181831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16200000" flipH="1" flipV="1">
            <a:off x="8855174" y="1329407"/>
            <a:ext cx="212679" cy="2030854"/>
          </a:xfrm>
          <a:prstGeom prst="curvedConnector5">
            <a:avLst>
              <a:gd name="adj1" fmla="val -107486"/>
              <a:gd name="adj2" fmla="val 69566"/>
              <a:gd name="adj3" fmla="val 20748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4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70EDC0-DE2A-0B0C-9B1C-14AFEFB0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5" y="113520"/>
            <a:ext cx="2022997" cy="561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46E2F0-E779-B846-27B7-0FC17BCE2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931" y="368425"/>
            <a:ext cx="2035127" cy="573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D60F0B-2887-523D-DEE2-907FC58F1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514" y="787457"/>
            <a:ext cx="2021347" cy="573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74C942-0026-658B-0D16-C3FDFFC45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451" y="1127614"/>
            <a:ext cx="2050624" cy="568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thrive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discovering new features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I need an experience that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guides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me through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latest enhancements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 the solution, enhancing my overall selling experience.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Exploratory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11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Catch up &amp; draft fast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1400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4342212" y="6119237"/>
            <a:ext cx="1849478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Click on Get Started to discover the new experience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4564177" y="383373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4"/>
          </p:cNvCxnSpPr>
          <p:nvPr/>
        </p:nvCxnSpPr>
        <p:spPr>
          <a:xfrm rot="16200000" flipV="1">
            <a:off x="3972497" y="4824783"/>
            <a:ext cx="2016160" cy="572748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CC75EFFA-26EA-8858-9760-520633004543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125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944CAD-4ED8-1817-790B-934F19FE7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443" y="622894"/>
            <a:ext cx="2075035" cy="584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327BCF-1783-58CD-B6E3-D6C9555CB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3" y="627561"/>
            <a:ext cx="2064684" cy="5837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DAD49C-92C6-FF18-0EB6-BEE487221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212" y="622894"/>
            <a:ext cx="2086731" cy="58376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quickly see important info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in my emails, easily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write messages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ready-to-use suggestions, 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smoothly save summaries to my CRM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Quick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6102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Catch up, Draft emails &amp; take actions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1500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5435126" y="3300747"/>
            <a:ext cx="1229352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Catch up &amp; see Key Info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5143463" y="463123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endCxn id="67" idx="2"/>
          </p:cNvCxnSpPr>
          <p:nvPr/>
        </p:nvCxnSpPr>
        <p:spPr>
          <a:xfrm rot="5400000">
            <a:off x="4677194" y="4007974"/>
            <a:ext cx="1224202" cy="291663"/>
          </a:xfrm>
          <a:prstGeom prst="curvedConnector4">
            <a:avLst>
              <a:gd name="adj1" fmla="val 44500"/>
              <a:gd name="adj2" fmla="val 178378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3">
            <a:extLst>
              <a:ext uri="{FF2B5EF4-FFF2-40B4-BE49-F238E27FC236}">
                <a16:creationId xmlns:a16="http://schemas.microsoft.com/office/drawing/2014/main" id="{083A5ADD-F8C3-6472-BA1C-686B727A52EC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New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4F05B9-153B-1D0D-619F-9B1723A73EBA}"/>
              </a:ext>
            </a:extLst>
          </p:cNvPr>
          <p:cNvSpPr/>
          <p:nvPr/>
        </p:nvSpPr>
        <p:spPr>
          <a:xfrm>
            <a:off x="6902106" y="6376086"/>
            <a:ext cx="1849478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Draft an email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7C8184-3C5B-4C94-8835-55BFBFAAE756}"/>
              </a:ext>
            </a:extLst>
          </p:cNvPr>
          <p:cNvSpPr/>
          <p:nvPr/>
        </p:nvSpPr>
        <p:spPr bwMode="auto">
          <a:xfrm>
            <a:off x="8199380" y="525738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431F7F81-0A5B-6D61-751B-11E110300DF4}"/>
              </a:ext>
            </a:extLst>
          </p:cNvPr>
          <p:cNvCxnSpPr>
            <a:cxnSpLocks/>
            <a:stCxn id="35" idx="0"/>
            <a:endCxn id="36" idx="6"/>
          </p:cNvCxnSpPr>
          <p:nvPr/>
        </p:nvCxnSpPr>
        <p:spPr>
          <a:xfrm rot="5400000" flipH="1" flipV="1">
            <a:off x="7651125" y="5567780"/>
            <a:ext cx="984027" cy="632586"/>
          </a:xfrm>
          <a:prstGeom prst="curvedConnector4">
            <a:avLst>
              <a:gd name="adj1" fmla="val 43157"/>
              <a:gd name="adj2" fmla="val 136137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128713-F7BD-31AC-651F-4D7AF7D162F6}"/>
              </a:ext>
            </a:extLst>
          </p:cNvPr>
          <p:cNvSpPr/>
          <p:nvPr/>
        </p:nvSpPr>
        <p:spPr>
          <a:xfrm>
            <a:off x="10911270" y="5288732"/>
            <a:ext cx="1280730" cy="2645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Take more actions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B7CEA8E-9F97-255E-3C5B-3E66DBE79BE1}"/>
              </a:ext>
            </a:extLst>
          </p:cNvPr>
          <p:cNvSpPr/>
          <p:nvPr/>
        </p:nvSpPr>
        <p:spPr bwMode="auto">
          <a:xfrm>
            <a:off x="10554153" y="610043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9" name="Connector: Elbow 138">
            <a:extLst>
              <a:ext uri="{FF2B5EF4-FFF2-40B4-BE49-F238E27FC236}">
                <a16:creationId xmlns:a16="http://schemas.microsoft.com/office/drawing/2014/main" id="{2BBBCCD1-93AA-304B-3DB1-6A19290AF646}"/>
              </a:ext>
            </a:extLst>
          </p:cNvPr>
          <p:cNvCxnSpPr>
            <a:cxnSpLocks/>
            <a:stCxn id="46" idx="0"/>
            <a:endCxn id="48" idx="6"/>
          </p:cNvCxnSpPr>
          <p:nvPr/>
        </p:nvCxnSpPr>
        <p:spPr>
          <a:xfrm rot="16200000" flipH="1" flipV="1">
            <a:off x="10709733" y="5393203"/>
            <a:ext cx="946374" cy="737431"/>
          </a:xfrm>
          <a:prstGeom prst="curvedConnector4">
            <a:avLst>
              <a:gd name="adj1" fmla="val -24155"/>
              <a:gd name="adj2" fmla="val 93419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79BBD86-8622-1C60-E90D-2EA2248CD431}"/>
              </a:ext>
            </a:extLst>
          </p:cNvPr>
          <p:cNvSpPr/>
          <p:nvPr/>
        </p:nvSpPr>
        <p:spPr>
          <a:xfrm>
            <a:off x="4606994" y="6245116"/>
            <a:ext cx="1849478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Draft the email with Custom Prompt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AE79B9D-0CFB-5AC8-7388-14738E2D1116}"/>
              </a:ext>
            </a:extLst>
          </p:cNvPr>
          <p:cNvSpPr/>
          <p:nvPr/>
        </p:nvSpPr>
        <p:spPr bwMode="auto">
          <a:xfrm>
            <a:off x="4807240" y="5672143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9" name="Connector: Elbow 138">
            <a:extLst>
              <a:ext uri="{FF2B5EF4-FFF2-40B4-BE49-F238E27FC236}">
                <a16:creationId xmlns:a16="http://schemas.microsoft.com/office/drawing/2014/main" id="{B5631458-CF36-C635-CEA0-2CD6CC8B4B8F}"/>
              </a:ext>
            </a:extLst>
          </p:cNvPr>
          <p:cNvCxnSpPr>
            <a:cxnSpLocks/>
            <a:stCxn id="57" idx="1"/>
            <a:endCxn id="58" idx="2"/>
          </p:cNvCxnSpPr>
          <p:nvPr/>
        </p:nvCxnSpPr>
        <p:spPr>
          <a:xfrm rot="10800000" flipH="1">
            <a:off x="4606994" y="5806815"/>
            <a:ext cx="200246" cy="679258"/>
          </a:xfrm>
          <a:prstGeom prst="curvedConnector3">
            <a:avLst>
              <a:gd name="adj1" fmla="val -11416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84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A8E1E59-E223-945A-AF04-E930C6790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485" y="697520"/>
            <a:ext cx="1877335" cy="530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9F4729-7289-25D3-B504-E5E2F5DDB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621"/>
          <a:stretch/>
        </p:blipFill>
        <p:spPr>
          <a:xfrm>
            <a:off x="4672752" y="232371"/>
            <a:ext cx="1849477" cy="2982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C56F56-3ECB-116C-D5E6-745C11098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039" y="708804"/>
            <a:ext cx="1873948" cy="529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9233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require the ability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 create leads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directly from emails.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281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Create Lead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1600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3709464" y="3235453"/>
            <a:ext cx="94342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Add a record as Lead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5145112" y="2257875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2"/>
          </p:cNvCxnSpPr>
          <p:nvPr/>
        </p:nvCxnSpPr>
        <p:spPr>
          <a:xfrm rot="5400000" flipH="1" flipV="1">
            <a:off x="4241692" y="2332033"/>
            <a:ext cx="842906" cy="963934"/>
          </a:xfrm>
          <a:prstGeom prst="curvedConnector2">
            <a:avLst/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3">
            <a:extLst>
              <a:ext uri="{FF2B5EF4-FFF2-40B4-BE49-F238E27FC236}">
                <a16:creationId xmlns:a16="http://schemas.microsoft.com/office/drawing/2014/main" id="{083A5ADD-F8C3-6472-BA1C-686B727A52EC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New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4F05B9-153B-1D0D-619F-9B1723A73EBA}"/>
              </a:ext>
            </a:extLst>
          </p:cNvPr>
          <p:cNvSpPr/>
          <p:nvPr/>
        </p:nvSpPr>
        <p:spPr>
          <a:xfrm>
            <a:off x="7463364" y="4021747"/>
            <a:ext cx="1365000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Fill the lead’s information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7C8184-3C5B-4C94-8835-55BFBFAAE756}"/>
              </a:ext>
            </a:extLst>
          </p:cNvPr>
          <p:cNvSpPr/>
          <p:nvPr/>
        </p:nvSpPr>
        <p:spPr bwMode="auto">
          <a:xfrm>
            <a:off x="7932894" y="3455871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431F7F81-0A5B-6D61-751B-11E110300DF4}"/>
              </a:ext>
            </a:extLst>
          </p:cNvPr>
          <p:cNvCxnSpPr>
            <a:cxnSpLocks/>
            <a:stCxn id="35" idx="0"/>
            <a:endCxn id="36" idx="6"/>
          </p:cNvCxnSpPr>
          <p:nvPr/>
        </p:nvCxnSpPr>
        <p:spPr>
          <a:xfrm rot="5400000" flipH="1" flipV="1">
            <a:off x="7953802" y="3782605"/>
            <a:ext cx="431204" cy="47081"/>
          </a:xfrm>
          <a:prstGeom prst="curvedConnector4">
            <a:avLst>
              <a:gd name="adj1" fmla="val 34384"/>
              <a:gd name="adj2" fmla="val 58554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A128713-F7BD-31AC-651F-4D7AF7D162F6}"/>
              </a:ext>
            </a:extLst>
          </p:cNvPr>
          <p:cNvSpPr/>
          <p:nvPr/>
        </p:nvSpPr>
        <p:spPr>
          <a:xfrm>
            <a:off x="9333347" y="4574982"/>
            <a:ext cx="1280730" cy="26451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Visualize the newly created Lead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B7CEA8E-9F97-255E-3C5B-3E66DBE79BE1}"/>
              </a:ext>
            </a:extLst>
          </p:cNvPr>
          <p:cNvSpPr/>
          <p:nvPr/>
        </p:nvSpPr>
        <p:spPr bwMode="auto">
          <a:xfrm>
            <a:off x="10185806" y="310487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9" name="Connector: Elbow 138">
            <a:extLst>
              <a:ext uri="{FF2B5EF4-FFF2-40B4-BE49-F238E27FC236}">
                <a16:creationId xmlns:a16="http://schemas.microsoft.com/office/drawing/2014/main" id="{2BBBCCD1-93AA-304B-3DB1-6A19290AF646}"/>
              </a:ext>
            </a:extLst>
          </p:cNvPr>
          <p:cNvCxnSpPr>
            <a:cxnSpLocks/>
            <a:stCxn id="46" idx="0"/>
            <a:endCxn id="48" idx="6"/>
          </p:cNvCxnSpPr>
          <p:nvPr/>
        </p:nvCxnSpPr>
        <p:spPr>
          <a:xfrm rot="5400000" flipH="1" flipV="1">
            <a:off x="9542067" y="3671193"/>
            <a:ext cx="1335434" cy="472145"/>
          </a:xfrm>
          <a:prstGeom prst="curvedConnector4">
            <a:avLst>
              <a:gd name="adj1" fmla="val 44958"/>
              <a:gd name="adj2" fmla="val 148417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27EA068D-A368-ECF5-238A-27425075B4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36504" y="3331094"/>
            <a:ext cx="1897904" cy="319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5C363475-60DE-914E-C985-6255DBD114F1}"/>
              </a:ext>
            </a:extLst>
          </p:cNvPr>
          <p:cNvSpPr/>
          <p:nvPr/>
        </p:nvSpPr>
        <p:spPr bwMode="auto">
          <a:xfrm>
            <a:off x="5965974" y="5932098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1" name="Connector: Elbow 138">
            <a:extLst>
              <a:ext uri="{FF2B5EF4-FFF2-40B4-BE49-F238E27FC236}">
                <a16:creationId xmlns:a16="http://schemas.microsoft.com/office/drawing/2014/main" id="{C29500FF-214E-F8C6-286E-9E7CB0F2702E}"/>
              </a:ext>
            </a:extLst>
          </p:cNvPr>
          <p:cNvCxnSpPr>
            <a:cxnSpLocks/>
            <a:stCxn id="66" idx="2"/>
            <a:endCxn id="60" idx="2"/>
          </p:cNvCxnSpPr>
          <p:nvPr/>
        </p:nvCxnSpPr>
        <p:spPr>
          <a:xfrm rot="16200000" flipH="1">
            <a:off x="3898875" y="3999670"/>
            <a:ext cx="2349403" cy="1784796"/>
          </a:xfrm>
          <a:prstGeom prst="curvedConnector2">
            <a:avLst/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6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5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B584C-5224-4B3E-F38B-E2E85EA39499}"/>
              </a:ext>
            </a:extLst>
          </p:cNvPr>
          <p:cNvSpPr/>
          <p:nvPr/>
        </p:nvSpPr>
        <p:spPr>
          <a:xfrm>
            <a:off x="0" y="-143432"/>
            <a:ext cx="12192000" cy="397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683B79-9F05-4D35-5DC7-D445DF11E7D5}"/>
              </a:ext>
            </a:extLst>
          </p:cNvPr>
          <p:cNvGrpSpPr/>
          <p:nvPr/>
        </p:nvGrpSpPr>
        <p:grpSpPr>
          <a:xfrm>
            <a:off x="3519212" y="1440659"/>
            <a:ext cx="1188720" cy="1188720"/>
            <a:chOff x="8209077" y="650898"/>
            <a:chExt cx="1188720" cy="11887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F75907-ED32-EB53-0F31-3C61AC329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effectLst/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3DAC02-F8EC-B078-8588-8AD9CB55CAF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35B66C1-EA53-D318-E02F-05314D60369C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solidFill>
                  <a:srgbClr val="F2D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63574CF-C05D-8C93-15B0-82F5E364A0FB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solidFill>
                  <a:srgbClr val="821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681AE57-17D2-4979-216D-050E1C138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E3A238-1850-DD1F-0574-42383C162B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04E749-5551-3DE1-C5AB-2868ED3FC630}"/>
              </a:ext>
            </a:extLst>
          </p:cNvPr>
          <p:cNvGrpSpPr/>
          <p:nvPr/>
        </p:nvGrpSpPr>
        <p:grpSpPr>
          <a:xfrm>
            <a:off x="5328043" y="1440659"/>
            <a:ext cx="1188720" cy="1188720"/>
            <a:chOff x="10027277" y="629255"/>
            <a:chExt cx="1188720" cy="118872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66DD875-779C-017E-8FDE-9C09F4457B35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solidFill>
              <a:srgbClr val="FFD0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D8F537-7CF1-EA69-0926-2E409DACC43D}"/>
                </a:ext>
              </a:extLst>
            </p:cNvPr>
            <p:cNvGrpSpPr/>
            <p:nvPr/>
          </p:nvGrpSpPr>
          <p:grpSpPr>
            <a:xfrm>
              <a:off x="10070767" y="669143"/>
              <a:ext cx="1108940" cy="1108938"/>
              <a:chOff x="10061375" y="690786"/>
              <a:chExt cx="1108940" cy="1108938"/>
            </a:xfrm>
            <a:effectLst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3ABF5F-94AF-D140-901A-770696800F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61375" y="690786"/>
                <a:ext cx="1108940" cy="1108938"/>
                <a:chOff x="948113" y="5398544"/>
                <a:chExt cx="488366" cy="488365"/>
              </a:xfrm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6" name="Oval 3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2A3B50F-2B27-DE12-7AD4-D2A509AB093F}"/>
                    </a:ext>
                  </a:extLst>
                </p:cNvPr>
                <p:cNvSpPr/>
                <p:nvPr/>
              </p:nvSpPr>
              <p:spPr>
                <a:xfrm flipH="1">
                  <a:off x="948113" y="5398544"/>
                  <a:ext cx="488366" cy="488365"/>
                </a:xfrm>
                <a:prstGeom prst="ellipse">
                  <a:avLst/>
                </a:prstGeom>
                <a:solidFill>
                  <a:srgbClr val="FF6C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5A22B2B-07E5-B72D-7578-CE9102136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DD612-E8FB-3361-4EFE-6DDE5BABE0A0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706774" y="1440662"/>
            <a:ext cx="1188720" cy="1188720"/>
            <a:chOff x="6396664" y="650901"/>
            <a:chExt cx="1188720" cy="11887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solidFill>
                  <a:srgbClr val="C8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solidFill>
                  <a:srgbClr val="5650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  <a:endCxn id="30" idx="6"/>
          </p:cNvCxnSpPr>
          <p:nvPr/>
        </p:nvCxnSpPr>
        <p:spPr>
          <a:xfrm flipV="1">
            <a:off x="2895494" y="2035019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705444" y="2035019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83BBE9-A454-0240-14E2-CCD709E1BDB5}"/>
              </a:ext>
            </a:extLst>
          </p:cNvPr>
          <p:cNvSpPr txBox="1"/>
          <p:nvPr/>
        </p:nvSpPr>
        <p:spPr>
          <a:xfrm>
            <a:off x="3211008" y="5143726"/>
            <a:ext cx="5126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1BEED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Sales Copilot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endCxn id="9" idx="6"/>
          </p:cNvCxnSpPr>
          <p:nvPr/>
        </p:nvCxnSpPr>
        <p:spPr>
          <a:xfrm>
            <a:off x="8338429" y="2035010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6B7EBB-CA13-000B-6B21-CD51A75FDD7F}"/>
              </a:ext>
            </a:extLst>
          </p:cNvPr>
          <p:cNvGrpSpPr/>
          <p:nvPr/>
        </p:nvGrpSpPr>
        <p:grpSpPr>
          <a:xfrm>
            <a:off x="7136874" y="1440659"/>
            <a:ext cx="2587288" cy="1188720"/>
            <a:chOff x="2771842" y="650901"/>
            <a:chExt cx="2587288" cy="11887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AE30F0-FEFD-D6EE-51BD-D21C2B8500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1842" y="650901"/>
              <a:ext cx="2587288" cy="1188720"/>
              <a:chOff x="930546" y="1866936"/>
              <a:chExt cx="1139415" cy="523500"/>
            </a:xfrm>
            <a:effectLst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F9BA7D-8870-BF21-5B59-EF4FCC4583BB}"/>
                  </a:ext>
                </a:extLst>
              </p:cNvPr>
              <p:cNvGrpSpPr/>
              <p:nvPr/>
            </p:nvGrpSpPr>
            <p:grpSpPr>
              <a:xfrm flipH="1">
                <a:off x="930546" y="1866936"/>
                <a:ext cx="523500" cy="523500"/>
                <a:chOff x="2473376" y="1364105"/>
                <a:chExt cx="1116768" cy="1116768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B07541D-967D-CF42-DE21-A2FB0F026E78}"/>
                    </a:ext>
                  </a:extLst>
                </p:cNvPr>
                <p:cNvSpPr/>
                <p:nvPr/>
              </p:nvSpPr>
              <p:spPr>
                <a:xfrm>
                  <a:off x="2473376" y="1364105"/>
                  <a:ext cx="1116768" cy="1116768"/>
                </a:xfrm>
                <a:prstGeom prst="ellipse">
                  <a:avLst/>
                </a:prstGeom>
                <a:solidFill>
                  <a:srgbClr val="A5E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788BE97E-A8D2-CD53-5D5B-1010DDBF09BB}"/>
                    </a:ext>
                  </a:extLst>
                </p:cNvPr>
                <p:cNvSpPr/>
                <p:nvPr/>
              </p:nvSpPr>
              <p:spPr>
                <a:xfrm>
                  <a:off x="2510852" y="1401581"/>
                  <a:ext cx="1041816" cy="1041816"/>
                </a:xfrm>
                <a:prstGeom prst="ellipse">
                  <a:avLst/>
                </a:prstGeom>
                <a:solidFill>
                  <a:srgbClr val="16A6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2C14B3-44BC-CB88-133C-170F56EBB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22293" y="1977041"/>
                <a:ext cx="147668" cy="14766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F55DF3-6EF4-9221-3F77-CB1DE0D0266A}"/>
                </a:ext>
              </a:extLst>
            </p:cNvPr>
            <p:cNvSpPr txBox="1"/>
            <p:nvPr/>
          </p:nvSpPr>
          <p:spPr>
            <a:xfrm>
              <a:off x="2865818" y="1301299"/>
              <a:ext cx="10534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Administration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03DD9-8B7C-6A76-0ABB-1A6BC484EFDF}"/>
              </a:ext>
            </a:extLst>
          </p:cNvPr>
          <p:cNvGrpSpPr>
            <a:grpSpLocks noChangeAspect="1"/>
          </p:cNvGrpSpPr>
          <p:nvPr/>
        </p:nvGrpSpPr>
        <p:grpSpPr>
          <a:xfrm>
            <a:off x="7589547" y="1440653"/>
            <a:ext cx="2561318" cy="1188720"/>
            <a:chOff x="326068" y="2745446"/>
            <a:chExt cx="1127978" cy="523500"/>
          </a:xfrm>
          <a:effectLst/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61EBDB-E6F3-8234-76B2-EB8C33543824}"/>
                </a:ext>
              </a:extLst>
            </p:cNvPr>
            <p:cNvGrpSpPr/>
            <p:nvPr/>
          </p:nvGrpSpPr>
          <p:grpSpPr>
            <a:xfrm flipH="1">
              <a:off x="930546" y="2745446"/>
              <a:ext cx="523500" cy="523500"/>
              <a:chOff x="3949907" y="1364105"/>
              <a:chExt cx="1116768" cy="11167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73C0310-9F4D-702A-0C89-64D953A7CA47}"/>
                  </a:ext>
                </a:extLst>
              </p:cNvPr>
              <p:cNvSpPr/>
              <p:nvPr/>
            </p:nvSpPr>
            <p:spPr>
              <a:xfrm>
                <a:off x="3949907" y="1364105"/>
                <a:ext cx="1116768" cy="1116768"/>
              </a:xfrm>
              <a:prstGeom prst="ellipse">
                <a:avLst/>
              </a:prstGeom>
              <a:solidFill>
                <a:srgbClr val="BAD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9540BC6-B16D-E6EE-2C65-99FED8696F25}"/>
                  </a:ext>
                </a:extLst>
              </p:cNvPr>
              <p:cNvSpPr/>
              <p:nvPr/>
            </p:nvSpPr>
            <p:spPr>
              <a:xfrm>
                <a:off x="3987383" y="1401581"/>
                <a:ext cx="1041816" cy="1041816"/>
              </a:xfrm>
              <a:prstGeom prst="ellipse">
                <a:avLst/>
              </a:prstGeom>
              <a:solidFill>
                <a:srgbClr val="2A58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B50E97-0DD5-CFB0-5BA4-25E43EB5E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326068" y="2874094"/>
              <a:ext cx="147668" cy="14766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7A8ECC-5791-C54F-9F4E-04B1F77A4713}"/>
              </a:ext>
            </a:extLst>
          </p:cNvPr>
          <p:cNvSpPr txBox="1"/>
          <p:nvPr/>
        </p:nvSpPr>
        <p:spPr>
          <a:xfrm>
            <a:off x="9126323" y="2055854"/>
            <a:ext cx="860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Monitoring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524641" y="20350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88850" y="1680652"/>
            <a:ext cx="335312" cy="3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77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39A7E0-3E1C-4E9B-5E00-9819C4016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405" y="127986"/>
            <a:ext cx="2055214" cy="585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C85064-72CF-FF7E-CA7E-2C2B8508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64" y="127986"/>
            <a:ext cx="2052142" cy="585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804742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require the ability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 edit leads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Additionally, I want to easily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access information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on related accounts and other associated entities.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View and Edit Lead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1700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CE903D6-BD99-5B4B-058F-9B93DDC7CE11}"/>
              </a:ext>
            </a:extLst>
          </p:cNvPr>
          <p:cNvSpPr/>
          <p:nvPr/>
        </p:nvSpPr>
        <p:spPr>
          <a:xfrm>
            <a:off x="6415329" y="2814285"/>
            <a:ext cx="94342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Actions available on Lead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E88E264-AB9D-ADBE-6816-A48561A8CBC2}"/>
              </a:ext>
            </a:extLst>
          </p:cNvPr>
          <p:cNvSpPr/>
          <p:nvPr/>
        </p:nvSpPr>
        <p:spPr bwMode="auto">
          <a:xfrm>
            <a:off x="7021530" y="1757412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1156D614-5D36-DC84-5C09-8248F59DB278}"/>
              </a:ext>
            </a:extLst>
          </p:cNvPr>
          <p:cNvCxnSpPr>
            <a:cxnSpLocks/>
            <a:stCxn id="66" idx="0"/>
            <a:endCxn id="67" idx="6"/>
          </p:cNvCxnSpPr>
          <p:nvPr/>
        </p:nvCxnSpPr>
        <p:spPr>
          <a:xfrm rot="5400000" flipH="1" flipV="1">
            <a:off x="6623212" y="2155916"/>
            <a:ext cx="922201" cy="394538"/>
          </a:xfrm>
          <a:prstGeom prst="curvedConnector4">
            <a:avLst>
              <a:gd name="adj1" fmla="val 42698"/>
              <a:gd name="adj2" fmla="val 157941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3">
            <a:extLst>
              <a:ext uri="{FF2B5EF4-FFF2-40B4-BE49-F238E27FC236}">
                <a16:creationId xmlns:a16="http://schemas.microsoft.com/office/drawing/2014/main" id="{083A5ADD-F8C3-6472-BA1C-686B727A52EC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New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4F05B9-153B-1D0D-619F-9B1723A73EBA}"/>
              </a:ext>
            </a:extLst>
          </p:cNvPr>
          <p:cNvSpPr/>
          <p:nvPr/>
        </p:nvSpPr>
        <p:spPr>
          <a:xfrm>
            <a:off x="8391834" y="5220909"/>
            <a:ext cx="1708571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Edit the Lead information, once contacted for Example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7C8184-3C5B-4C94-8835-55BFBFAAE756}"/>
              </a:ext>
            </a:extLst>
          </p:cNvPr>
          <p:cNvSpPr/>
          <p:nvPr/>
        </p:nvSpPr>
        <p:spPr bwMode="auto">
          <a:xfrm>
            <a:off x="9039016" y="368137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431F7F81-0A5B-6D61-751B-11E110300DF4}"/>
              </a:ext>
            </a:extLst>
          </p:cNvPr>
          <p:cNvCxnSpPr>
            <a:cxnSpLocks/>
            <a:stCxn id="35" idx="0"/>
            <a:endCxn id="36" idx="6"/>
          </p:cNvCxnSpPr>
          <p:nvPr/>
        </p:nvCxnSpPr>
        <p:spPr>
          <a:xfrm rot="5400000" flipH="1" flipV="1">
            <a:off x="8570163" y="4492006"/>
            <a:ext cx="1404860" cy="52947"/>
          </a:xfrm>
          <a:prstGeom prst="curvedConnector4">
            <a:avLst>
              <a:gd name="adj1" fmla="val 45207"/>
              <a:gd name="adj2" fmla="val 531753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5C363475-60DE-914E-C985-6255DBD114F1}"/>
              </a:ext>
            </a:extLst>
          </p:cNvPr>
          <p:cNvSpPr/>
          <p:nvPr/>
        </p:nvSpPr>
        <p:spPr bwMode="auto">
          <a:xfrm>
            <a:off x="6051620" y="3641933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1" name="Connector: Elbow 138">
            <a:extLst>
              <a:ext uri="{FF2B5EF4-FFF2-40B4-BE49-F238E27FC236}">
                <a16:creationId xmlns:a16="http://schemas.microsoft.com/office/drawing/2014/main" id="{C29500FF-214E-F8C6-286E-9E7CB0F2702E}"/>
              </a:ext>
            </a:extLst>
          </p:cNvPr>
          <p:cNvCxnSpPr>
            <a:cxnSpLocks/>
            <a:stCxn id="27" idx="2"/>
            <a:endCxn id="60" idx="4"/>
          </p:cNvCxnSpPr>
          <p:nvPr/>
        </p:nvCxnSpPr>
        <p:spPr>
          <a:xfrm rot="5400000" flipH="1">
            <a:off x="5683058" y="4409865"/>
            <a:ext cx="1089117" cy="91941"/>
          </a:xfrm>
          <a:prstGeom prst="curvedConnector5">
            <a:avLst>
              <a:gd name="adj1" fmla="val -20989"/>
              <a:gd name="adj2" fmla="val 761699"/>
              <a:gd name="adj3" fmla="val 72124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A3FEC9-2E3A-FD05-FD80-33480DBFDD25}"/>
              </a:ext>
            </a:extLst>
          </p:cNvPr>
          <p:cNvSpPr/>
          <p:nvPr/>
        </p:nvSpPr>
        <p:spPr>
          <a:xfrm>
            <a:off x="5801873" y="4518479"/>
            <a:ext cx="943427" cy="4819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Read Lead details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CC99B5-277F-14E0-3696-71BCB6B503AE}"/>
              </a:ext>
            </a:extLst>
          </p:cNvPr>
          <p:cNvSpPr txBox="1"/>
          <p:nvPr/>
        </p:nvSpPr>
        <p:spPr>
          <a:xfrm>
            <a:off x="4512484" y="6066770"/>
            <a:ext cx="6583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SegoeUI"/>
              </a:rPr>
              <a:t>Learn how to </a:t>
            </a:r>
            <a:r>
              <a:rPr lang="en-GB" b="0" i="0" u="sng" dirty="0">
                <a:solidFill>
                  <a:srgbClr val="146CAC"/>
                </a:solidFill>
                <a:effectLst/>
                <a:latin typeface="SegoeUI"/>
                <a:hlinkClick r:id="rId13"/>
              </a:rPr>
              <a:t>configure leads support (preview)</a:t>
            </a:r>
            <a:r>
              <a:rPr lang="en-GB" b="0" i="0" dirty="0">
                <a:solidFill>
                  <a:srgbClr val="333333"/>
                </a:solidFill>
                <a:effectLst/>
                <a:latin typeface="SegoeUI"/>
              </a:rPr>
              <a:t> and </a:t>
            </a:r>
            <a:r>
              <a:rPr lang="en-GB" b="0" i="0" u="sng" dirty="0">
                <a:solidFill>
                  <a:srgbClr val="146CAC"/>
                </a:solidFill>
                <a:effectLst/>
                <a:latin typeface="SegoeUI"/>
                <a:hlinkClick r:id="rId14"/>
              </a:rPr>
              <a:t>register for the public preview</a:t>
            </a:r>
            <a:r>
              <a:rPr lang="en-GB" b="0" i="0" dirty="0">
                <a:solidFill>
                  <a:srgbClr val="333333"/>
                </a:solidFill>
                <a:effectLst/>
                <a:latin typeface="SegoeUI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729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B584C-5224-4B3E-F38B-E2E85EA39499}"/>
              </a:ext>
            </a:extLst>
          </p:cNvPr>
          <p:cNvSpPr/>
          <p:nvPr/>
        </p:nvSpPr>
        <p:spPr>
          <a:xfrm>
            <a:off x="0" y="-143432"/>
            <a:ext cx="12192000" cy="3978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2683B79-9F05-4D35-5DC7-D445DF11E7D5}"/>
              </a:ext>
            </a:extLst>
          </p:cNvPr>
          <p:cNvGrpSpPr/>
          <p:nvPr/>
        </p:nvGrpSpPr>
        <p:grpSpPr>
          <a:xfrm>
            <a:off x="3454558" y="2646462"/>
            <a:ext cx="1188720" cy="1188720"/>
            <a:chOff x="8209077" y="650898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8F75907-ED32-EB53-0F31-3C61AC329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grpFill/>
            <a:effectLst/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13DAC02-F8EC-B078-8588-8AD9CB55CAF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  <a:grpFill/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935B66C1-EA53-D318-E02F-05314D60369C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63574CF-C05D-8C93-15B0-82F5E364A0FB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681AE57-17D2-4979-216D-050E1C138E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  <a:grpFill/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3E3A238-1850-DD1F-0574-42383C162B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04E749-5551-3DE1-C5AB-2868ED3FC630}"/>
              </a:ext>
            </a:extLst>
          </p:cNvPr>
          <p:cNvGrpSpPr/>
          <p:nvPr/>
        </p:nvGrpSpPr>
        <p:grpSpPr>
          <a:xfrm>
            <a:off x="5263389" y="2646455"/>
            <a:ext cx="1188720" cy="1188727"/>
            <a:chOff x="10027277" y="629248"/>
            <a:chExt cx="1188720" cy="1188727"/>
          </a:xfrm>
          <a:solidFill>
            <a:schemeClr val="bg2">
              <a:lumMod val="75000"/>
            </a:schemeClr>
          </a:solidFill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66DD875-779C-017E-8FDE-9C09F4457B35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D8F537-7CF1-EA69-0926-2E409DACC43D}"/>
                </a:ext>
              </a:extLst>
            </p:cNvPr>
            <p:cNvGrpSpPr/>
            <p:nvPr/>
          </p:nvGrpSpPr>
          <p:grpSpPr>
            <a:xfrm>
              <a:off x="10027277" y="629248"/>
              <a:ext cx="1188000" cy="1188000"/>
              <a:chOff x="10017885" y="650891"/>
              <a:chExt cx="1188000" cy="1188000"/>
            </a:xfrm>
            <a:grpFill/>
            <a:effectLst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3ABF5F-94AF-D140-901A-770696800F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17885" y="650891"/>
                <a:ext cx="1188000" cy="1188000"/>
                <a:chOff x="928960" y="5380973"/>
                <a:chExt cx="523183" cy="523183"/>
              </a:xfrm>
              <a:grpFill/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6" name="Oval 3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2A3B50F-2B27-DE12-7AD4-D2A509AB093F}"/>
                    </a:ext>
                  </a:extLst>
                </p:cNvPr>
                <p:cNvSpPr/>
                <p:nvPr/>
              </p:nvSpPr>
              <p:spPr>
                <a:xfrm flipH="1">
                  <a:off x="928960" y="5380973"/>
                  <a:ext cx="523183" cy="52318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5A22B2B-07E5-B72D-7578-CE9102136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DD612-E8FB-3361-4EFE-6DDE5BABE0A0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642120" y="2646465"/>
            <a:ext cx="1188720" cy="1188720"/>
            <a:chOff x="6396664" y="650901"/>
            <a:chExt cx="1188720" cy="11887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solidFill>
                  <a:srgbClr val="C8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solidFill>
                  <a:srgbClr val="5650B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  <a:endCxn id="30" idx="6"/>
          </p:cNvCxnSpPr>
          <p:nvPr/>
        </p:nvCxnSpPr>
        <p:spPr>
          <a:xfrm flipV="1">
            <a:off x="283084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64079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endCxn id="9" idx="6"/>
          </p:cNvCxnSpPr>
          <p:nvPr/>
        </p:nvCxnSpPr>
        <p:spPr>
          <a:xfrm>
            <a:off x="8273775" y="32408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6B7EBB-CA13-000B-6B21-CD51A75FDD7F}"/>
              </a:ext>
            </a:extLst>
          </p:cNvPr>
          <p:cNvGrpSpPr/>
          <p:nvPr/>
        </p:nvGrpSpPr>
        <p:grpSpPr>
          <a:xfrm>
            <a:off x="7072220" y="2646462"/>
            <a:ext cx="2587288" cy="1188720"/>
            <a:chOff x="2771842" y="650901"/>
            <a:chExt cx="2587288" cy="1188720"/>
          </a:xfrm>
          <a:solidFill>
            <a:schemeClr val="bg2">
              <a:lumMod val="75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AE30F0-FEFD-D6EE-51BD-D21C2B8500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1842" y="650901"/>
              <a:ext cx="2587288" cy="1188720"/>
              <a:chOff x="930546" y="1866936"/>
              <a:chExt cx="1139415" cy="523500"/>
            </a:xfrm>
            <a:grpFill/>
            <a:effectLst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F9BA7D-8870-BF21-5B59-EF4FCC4583BB}"/>
                  </a:ext>
                </a:extLst>
              </p:cNvPr>
              <p:cNvGrpSpPr/>
              <p:nvPr/>
            </p:nvGrpSpPr>
            <p:grpSpPr>
              <a:xfrm flipH="1">
                <a:off x="930546" y="1866936"/>
                <a:ext cx="523500" cy="523500"/>
                <a:chOff x="2473376" y="1364105"/>
                <a:chExt cx="1116768" cy="1116768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B07541D-967D-CF42-DE21-A2FB0F026E78}"/>
                    </a:ext>
                  </a:extLst>
                </p:cNvPr>
                <p:cNvSpPr/>
                <p:nvPr/>
              </p:nvSpPr>
              <p:spPr>
                <a:xfrm>
                  <a:off x="2473376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788BE97E-A8D2-CD53-5D5B-1010DDBF09BB}"/>
                    </a:ext>
                  </a:extLst>
                </p:cNvPr>
                <p:cNvSpPr/>
                <p:nvPr/>
              </p:nvSpPr>
              <p:spPr>
                <a:xfrm>
                  <a:off x="2510852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2C14B3-44BC-CB88-133C-170F56EBB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22293" y="1977041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F55DF3-6EF4-9221-3F77-CB1DE0D0266A}"/>
                </a:ext>
              </a:extLst>
            </p:cNvPr>
            <p:cNvSpPr txBox="1"/>
            <p:nvPr/>
          </p:nvSpPr>
          <p:spPr>
            <a:xfrm>
              <a:off x="2856582" y="1301299"/>
              <a:ext cx="10534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Administration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3D167D-B84E-E656-E189-A7236F992569}"/>
              </a:ext>
            </a:extLst>
          </p:cNvPr>
          <p:cNvGrpSpPr/>
          <p:nvPr/>
        </p:nvGrpSpPr>
        <p:grpSpPr>
          <a:xfrm>
            <a:off x="7552598" y="2646456"/>
            <a:ext cx="2533613" cy="1188720"/>
            <a:chOff x="3239360" y="650901"/>
            <a:chExt cx="2533613" cy="1188720"/>
          </a:xfrm>
          <a:solidFill>
            <a:schemeClr val="bg2">
              <a:lumMod val="75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A03DD9-8B7C-6A76-0ABB-1A6BC484EF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9360" y="650901"/>
              <a:ext cx="2533613" cy="1188720"/>
              <a:chOff x="338269" y="2745446"/>
              <a:chExt cx="1115777" cy="523500"/>
            </a:xfrm>
            <a:grpFill/>
            <a:effectLst/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61EBDB-E6F3-8234-76B2-EB8C33543824}"/>
                  </a:ext>
                </a:extLst>
              </p:cNvPr>
              <p:cNvGrpSpPr/>
              <p:nvPr/>
            </p:nvGrpSpPr>
            <p:grpSpPr>
              <a:xfrm flipH="1">
                <a:off x="930546" y="2745446"/>
                <a:ext cx="523500" cy="523500"/>
                <a:chOff x="3949907" y="1364105"/>
                <a:chExt cx="1116768" cy="1116768"/>
              </a:xfrm>
              <a:grpFill/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73C0310-9F4D-702A-0C89-64D953A7CA47}"/>
                    </a:ext>
                  </a:extLst>
                </p:cNvPr>
                <p:cNvSpPr/>
                <p:nvPr/>
              </p:nvSpPr>
              <p:spPr>
                <a:xfrm>
                  <a:off x="3949907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hlinkClick r:id="rId7" action="ppaction://hlinksldjump"/>
                  <a:extLst>
                    <a:ext uri="{FF2B5EF4-FFF2-40B4-BE49-F238E27FC236}">
                      <a16:creationId xmlns:a16="http://schemas.microsoft.com/office/drawing/2014/main" id="{59540BC6-B16D-E6EE-2C65-99FED8696F25}"/>
                    </a:ext>
                  </a:extLst>
                </p:cNvPr>
                <p:cNvSpPr/>
                <p:nvPr/>
              </p:nvSpPr>
              <p:spPr>
                <a:xfrm>
                  <a:off x="3987383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B50E97-0DD5-CFB0-5BA4-25E43EB5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/>
            </p:blipFill>
            <p:spPr>
              <a:xfrm>
                <a:off x="338269" y="2874094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7A8ECC-5791-C54F-9F4E-04B1F77A4713}"/>
                </a:ext>
              </a:extLst>
            </p:cNvPr>
            <p:cNvSpPr txBox="1"/>
            <p:nvPr/>
          </p:nvSpPr>
          <p:spPr>
            <a:xfrm>
              <a:off x="4748431" y="1266102"/>
              <a:ext cx="860364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Monitoring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459987" y="3240816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24196" y="2886455"/>
            <a:ext cx="335312" cy="335312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9969E904-4B9E-72FB-319B-1560B5D49A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0060" y="3960804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A76EE582-996C-998B-45D8-AE17049CAD88}"/>
              </a:ext>
            </a:extLst>
          </p:cNvPr>
          <p:cNvSpPr/>
          <p:nvPr/>
        </p:nvSpPr>
        <p:spPr>
          <a:xfrm>
            <a:off x="1682011" y="3939553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1700 </a:t>
            </a:r>
          </a:p>
        </p:txBody>
      </p:sp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DD5D7EF-6CE0-1E98-0A34-CBAB5B212850}"/>
              </a:ext>
            </a:extLst>
          </p:cNvPr>
          <p:cNvSpPr/>
          <p:nvPr/>
        </p:nvSpPr>
        <p:spPr>
          <a:xfrm>
            <a:off x="1742971" y="233879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82CC7C03-B249-3D9E-2C34-01771266D20C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Updated</a:t>
            </a:r>
          </a:p>
        </p:txBody>
      </p:sp>
    </p:spTree>
    <p:extLst>
      <p:ext uri="{BB962C8B-B14F-4D97-AF65-F5344CB8AC3E}">
        <p14:creationId xmlns:p14="http://schemas.microsoft.com/office/powerpoint/2010/main" val="410184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7B1AA-127F-EE06-79BF-CB6C4CD29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185" y="619876"/>
            <a:ext cx="7133561" cy="4201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88127" y="5212692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has several meetings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during the day. She uses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Copilot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effortlessly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ensure that every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feels like the most important one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Copilot saves time by providing a quick overview of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what's new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important regarding her customers before each meeting.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quickly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obtain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summary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of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opportunity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be well-prepared for my meeting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before engaging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the customer. This helps me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build trust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customers by being informed and having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360-degree view.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Active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480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Pre-meeting preparation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6" idx="2"/>
          </p:cNvCxnSpPr>
          <p:nvPr/>
        </p:nvCxnSpPr>
        <p:spPr>
          <a:xfrm rot="16200000" flipH="1">
            <a:off x="9118767" y="2734950"/>
            <a:ext cx="270046" cy="2349827"/>
          </a:xfrm>
          <a:prstGeom prst="curvedConnector4">
            <a:avLst>
              <a:gd name="adj1" fmla="val -84652"/>
              <a:gd name="adj2" fmla="val 66858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9847308" y="2461580"/>
            <a:ext cx="1405277" cy="203741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10428704" y="391021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7286625" y="3774840"/>
            <a:ext cx="1584503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Opportunity </a:t>
            </a:r>
            <a:r>
              <a:rPr lang="en-GB" sz="1050" b="1">
                <a:solidFill>
                  <a:srgbClr val="9B57D3"/>
                </a:solidFill>
              </a:rPr>
              <a:t>summarisation</a:t>
            </a:r>
            <a:r>
              <a:rPr lang="en-GB" sz="1050">
                <a:solidFill>
                  <a:srgbClr val="9B57D3"/>
                </a:solidFill>
              </a:rPr>
              <a:t> to </a:t>
            </a:r>
            <a:r>
              <a:rPr lang="en-GB" sz="1050" b="1">
                <a:solidFill>
                  <a:srgbClr val="9B57D3"/>
                </a:solidFill>
              </a:rPr>
              <a:t>prepare</a:t>
            </a:r>
            <a:r>
              <a:rPr lang="en-GB" sz="1050">
                <a:solidFill>
                  <a:srgbClr val="9B57D3"/>
                </a:solidFill>
              </a:rPr>
              <a:t> the </a:t>
            </a:r>
            <a:r>
              <a:rPr lang="en-GB" sz="1050" b="1">
                <a:solidFill>
                  <a:srgbClr val="9B57D3"/>
                </a:solidFill>
              </a:rPr>
              <a:t>meeting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68E6851-0991-1810-6603-48DE7D2533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952965-0431-BF1D-1CD2-A2C3869203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024B0E-8D8F-45AB-68A9-FAEB961AF3D3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BF1D42-8898-AC83-F837-66055BD24E9B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F25A799-388F-2172-1534-3B9F0687840F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E13FE-2B23-66B2-42F0-357B3FB5C1E4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415E02-495E-AA12-35BC-18CCB4DEC026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F229EE5-655A-A3B0-5C97-2017AB9BA0B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5" name="Graphic 14" descr="Star with solid fill">
            <a:extLst>
              <a:ext uri="{FF2B5EF4-FFF2-40B4-BE49-F238E27FC236}">
                <a16:creationId xmlns:a16="http://schemas.microsoft.com/office/drawing/2014/main" id="{32BD4A7F-FBCA-1E1C-722A-B7BB385DA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7" name="Rectangle: Top Corners One Rounded and One Snipped 16">
            <a:extLst>
              <a:ext uri="{FF2B5EF4-FFF2-40B4-BE49-F238E27FC236}">
                <a16:creationId xmlns:a16="http://schemas.microsoft.com/office/drawing/2014/main" id="{B4056CD7-34D3-8CE2-ACBB-6F607197C3E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16224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708748" y="154451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C0F73B-C693-459B-8D58-FE90431CD9DC}"/>
              </a:ext>
            </a:extLst>
          </p:cNvPr>
          <p:cNvCxnSpPr>
            <a:cxnSpLocks/>
          </p:cNvCxnSpPr>
          <p:nvPr/>
        </p:nvCxnSpPr>
        <p:spPr>
          <a:xfrm flipV="1">
            <a:off x="8779973" y="106256"/>
            <a:ext cx="968903" cy="174603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78D753-6B03-9E26-C6C5-8CAA177B1DB1}"/>
              </a:ext>
            </a:extLst>
          </p:cNvPr>
          <p:cNvCxnSpPr>
            <a:cxnSpLocks/>
          </p:cNvCxnSpPr>
          <p:nvPr/>
        </p:nvCxnSpPr>
        <p:spPr>
          <a:xfrm>
            <a:off x="8592654" y="4098884"/>
            <a:ext cx="1156222" cy="2153236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161699" y="5495559"/>
            <a:ext cx="4495202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is 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recruit,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she is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very busy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She needs to feel confident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quickly overcome objections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address competitors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answer product questions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She needs to have the right data at the right time,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Sales Copilot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is a powerful tool to help her increase her productivity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confidently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overcome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objections, address competitors,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answer product-related questions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build trust with customers and close deals.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802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Real-time tips during the meeting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BD15E1-F4AA-1919-BE4C-734C310C1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8876" y="106256"/>
            <a:ext cx="1783104" cy="615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27531B-058A-B032-C471-5C1D04FFB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4789" y="1735325"/>
            <a:ext cx="4763926" cy="285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6" idx="2"/>
          </p:cNvCxnSpPr>
          <p:nvPr/>
        </p:nvCxnSpPr>
        <p:spPr>
          <a:xfrm rot="16200000" flipH="1">
            <a:off x="9030667" y="372413"/>
            <a:ext cx="655902" cy="1620295"/>
          </a:xfrm>
          <a:prstGeom prst="curvedConnector2">
            <a:avLst/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10168766" y="1366512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7679921" y="168513"/>
            <a:ext cx="1737099" cy="686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A</a:t>
            </a:r>
            <a:r>
              <a:rPr lang="en-GB" sz="1050" b="1">
                <a:solidFill>
                  <a:srgbClr val="9B57D3"/>
                </a:solidFill>
              </a:rPr>
              <a:t> brand is </a:t>
            </a:r>
            <a:r>
              <a:rPr lang="en-GB" sz="1050">
                <a:solidFill>
                  <a:srgbClr val="9B57D3"/>
                </a:solidFill>
              </a:rPr>
              <a:t>mentioned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during the meeting, </a:t>
            </a:r>
            <a:r>
              <a:rPr lang="en-GB" sz="1050" b="1">
                <a:solidFill>
                  <a:srgbClr val="9B57D3"/>
                </a:solidFill>
              </a:rPr>
              <a:t>details </a:t>
            </a:r>
            <a:r>
              <a:rPr lang="en-GB" sz="1050">
                <a:solidFill>
                  <a:srgbClr val="9B57D3"/>
                </a:solidFill>
              </a:rPr>
              <a:t>appear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in</a:t>
            </a:r>
            <a:r>
              <a:rPr lang="en-GB" sz="1050" b="1">
                <a:solidFill>
                  <a:srgbClr val="9B57D3"/>
                </a:solidFill>
              </a:rPr>
              <a:t> real-time to the seller from Bing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034F164-495A-4CD7-B986-6C326CDFAF0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EAA61-F17E-E3F1-4049-A47946303C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97425A-34E7-4B99-6C3B-8058EC621018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BFBC97-F39A-EDB3-3773-4D996944CE4D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9701122" y="1143717"/>
            <a:ext cx="1823801" cy="2277506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96E95AA-2F21-22DE-5D9C-670539770098}"/>
              </a:ext>
            </a:extLst>
          </p:cNvPr>
          <p:cNvSpPr/>
          <p:nvPr/>
        </p:nvSpPr>
        <p:spPr bwMode="auto">
          <a:xfrm>
            <a:off x="10168766" y="3098341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A3E33FD-85C2-DBE6-932E-7B687D7FC0B7}"/>
              </a:ext>
            </a:extLst>
          </p:cNvPr>
          <p:cNvSpPr/>
          <p:nvPr/>
        </p:nvSpPr>
        <p:spPr>
          <a:xfrm>
            <a:off x="6323079" y="832857"/>
            <a:ext cx="1584503" cy="686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References</a:t>
            </a:r>
            <a:r>
              <a:rPr lang="en-GB" sz="1050">
                <a:solidFill>
                  <a:srgbClr val="9B57D3"/>
                </a:solidFill>
              </a:rPr>
              <a:t> are highlighted and seller can </a:t>
            </a:r>
            <a:r>
              <a:rPr lang="en-GB" sz="1050" b="1">
                <a:solidFill>
                  <a:srgbClr val="9B57D3"/>
                </a:solidFill>
              </a:rPr>
              <a:t>get more details</a:t>
            </a:r>
            <a:r>
              <a:rPr lang="en-GB" sz="1050">
                <a:solidFill>
                  <a:srgbClr val="9B57D3"/>
                </a:solidFill>
              </a:rPr>
              <a:t> by clicking on it</a:t>
            </a:r>
            <a:endParaRPr lang="en-GB" sz="1050" b="1">
              <a:solidFill>
                <a:srgbClr val="9B57D3"/>
              </a:solidFill>
            </a:endParaRPr>
          </a:p>
        </p:txBody>
      </p:sp>
      <p:cxnSp>
        <p:nvCxnSpPr>
          <p:cNvPr id="41" name="Connector: Elbow 138">
            <a:extLst>
              <a:ext uri="{FF2B5EF4-FFF2-40B4-BE49-F238E27FC236}">
                <a16:creationId xmlns:a16="http://schemas.microsoft.com/office/drawing/2014/main" id="{D5E864F9-DE68-9289-9AED-30202A1E70EC}"/>
              </a:ext>
            </a:extLst>
          </p:cNvPr>
          <p:cNvCxnSpPr>
            <a:cxnSpLocks/>
            <a:stCxn id="37" idx="3"/>
            <a:endCxn id="33" idx="2"/>
          </p:cNvCxnSpPr>
          <p:nvPr/>
        </p:nvCxnSpPr>
        <p:spPr>
          <a:xfrm>
            <a:off x="7907582" y="1175906"/>
            <a:ext cx="2261184" cy="2066435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6BC07CD6-CF27-9A08-57FA-17345E952113}"/>
              </a:ext>
            </a:extLst>
          </p:cNvPr>
          <p:cNvSpPr/>
          <p:nvPr/>
        </p:nvSpPr>
        <p:spPr bwMode="auto">
          <a:xfrm>
            <a:off x="10168766" y="3644018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802E16-C5EE-BE39-2C43-354262029D68}"/>
              </a:ext>
            </a:extLst>
          </p:cNvPr>
          <p:cNvSpPr/>
          <p:nvPr/>
        </p:nvSpPr>
        <p:spPr>
          <a:xfrm>
            <a:off x="6747492" y="4593883"/>
            <a:ext cx="1966907" cy="686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A</a:t>
            </a:r>
            <a:r>
              <a:rPr lang="en-GB" sz="1050" b="1">
                <a:solidFill>
                  <a:srgbClr val="9B57D3"/>
                </a:solidFill>
              </a:rPr>
              <a:t> competitor is </a:t>
            </a:r>
            <a:r>
              <a:rPr lang="en-GB" sz="1050">
                <a:solidFill>
                  <a:srgbClr val="9B57D3"/>
                </a:solidFill>
              </a:rPr>
              <a:t>mentioned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during the meeting, </a:t>
            </a:r>
            <a:r>
              <a:rPr lang="en-GB" sz="1050" b="1">
                <a:solidFill>
                  <a:srgbClr val="9B57D3"/>
                </a:solidFill>
              </a:rPr>
              <a:t>details </a:t>
            </a:r>
            <a:r>
              <a:rPr lang="en-GB" sz="1050">
                <a:solidFill>
                  <a:srgbClr val="9B57D3"/>
                </a:solidFill>
              </a:rPr>
              <a:t>appear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in</a:t>
            </a:r>
            <a:r>
              <a:rPr lang="en-GB" sz="1050" b="1">
                <a:solidFill>
                  <a:srgbClr val="9B57D3"/>
                </a:solidFill>
              </a:rPr>
              <a:t> real-time to the seller from the CRM</a:t>
            </a:r>
          </a:p>
        </p:txBody>
      </p:sp>
      <p:cxnSp>
        <p:nvCxnSpPr>
          <p:cNvPr id="52" name="Connector: Elbow 138">
            <a:extLst>
              <a:ext uri="{FF2B5EF4-FFF2-40B4-BE49-F238E27FC236}">
                <a16:creationId xmlns:a16="http://schemas.microsoft.com/office/drawing/2014/main" id="{95E78D2F-BABC-B0DE-A4C0-DF686F2E0F9C}"/>
              </a:ext>
            </a:extLst>
          </p:cNvPr>
          <p:cNvCxnSpPr>
            <a:cxnSpLocks/>
            <a:stCxn id="51" idx="3"/>
            <a:endCxn id="50" idx="2"/>
          </p:cNvCxnSpPr>
          <p:nvPr/>
        </p:nvCxnSpPr>
        <p:spPr>
          <a:xfrm flipV="1">
            <a:off x="8714399" y="3788018"/>
            <a:ext cx="1454367" cy="1148914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4A737D2-8416-44E7-A335-A3896F6BC8B3}"/>
              </a:ext>
            </a:extLst>
          </p:cNvPr>
          <p:cNvSpPr/>
          <p:nvPr/>
        </p:nvSpPr>
        <p:spPr bwMode="auto">
          <a:xfrm>
            <a:off x="10312766" y="5779874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A04148-10C1-D351-CFE6-1E916AB4E7E1}"/>
              </a:ext>
            </a:extLst>
          </p:cNvPr>
          <p:cNvSpPr/>
          <p:nvPr/>
        </p:nvSpPr>
        <p:spPr>
          <a:xfrm>
            <a:off x="8680778" y="6409964"/>
            <a:ext cx="2222869" cy="30604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References</a:t>
            </a:r>
            <a:r>
              <a:rPr lang="en-GB" sz="1050">
                <a:solidFill>
                  <a:srgbClr val="9B57D3"/>
                </a:solidFill>
              </a:rPr>
              <a:t> are highlighted and seller can </a:t>
            </a:r>
            <a:r>
              <a:rPr lang="en-GB" sz="1050" b="1">
                <a:solidFill>
                  <a:srgbClr val="9B57D3"/>
                </a:solidFill>
              </a:rPr>
              <a:t>get more details</a:t>
            </a:r>
            <a:r>
              <a:rPr lang="en-GB" sz="1050">
                <a:solidFill>
                  <a:srgbClr val="9B57D3"/>
                </a:solidFill>
              </a:rPr>
              <a:t> by clicking on them</a:t>
            </a:r>
            <a:endParaRPr lang="en-GB" sz="1050" b="1">
              <a:solidFill>
                <a:srgbClr val="9B57D3"/>
              </a:solidFill>
            </a:endParaRPr>
          </a:p>
        </p:txBody>
      </p:sp>
      <p:cxnSp>
        <p:nvCxnSpPr>
          <p:cNvPr id="58" name="Connector: Elbow 138">
            <a:extLst>
              <a:ext uri="{FF2B5EF4-FFF2-40B4-BE49-F238E27FC236}">
                <a16:creationId xmlns:a16="http://schemas.microsoft.com/office/drawing/2014/main" id="{1CECBE09-CFBF-F545-4111-59252DC15C78}"/>
              </a:ext>
            </a:extLst>
          </p:cNvPr>
          <p:cNvCxnSpPr>
            <a:cxnSpLocks/>
            <a:stCxn id="57" idx="3"/>
            <a:endCxn id="56" idx="2"/>
          </p:cNvCxnSpPr>
          <p:nvPr/>
        </p:nvCxnSpPr>
        <p:spPr>
          <a:xfrm flipH="1" flipV="1">
            <a:off x="10312766" y="5923874"/>
            <a:ext cx="590881" cy="639112"/>
          </a:xfrm>
          <a:prstGeom prst="curvedConnector5">
            <a:avLst>
              <a:gd name="adj1" fmla="val -38688"/>
              <a:gd name="adj2" fmla="val 50706"/>
              <a:gd name="adj3" fmla="val 138688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F4EC9D57-238D-A090-196D-109351BC4394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A3D1B-AC23-2732-7A81-CDBE5D8A81B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805858-70E4-0233-59E9-C683D0BDEC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7FDFC2E-FFB3-20E6-D32F-6943F2E4E47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23" name="Graphic 22" descr="Star with solid fill">
            <a:extLst>
              <a:ext uri="{FF2B5EF4-FFF2-40B4-BE49-F238E27FC236}">
                <a16:creationId xmlns:a16="http://schemas.microsoft.com/office/drawing/2014/main" id="{7793F15B-81B6-B82E-508A-A72A342305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5" name="Rectangle: Top Corners One Rounded and One Snipped 24">
            <a:extLst>
              <a:ext uri="{FF2B5EF4-FFF2-40B4-BE49-F238E27FC236}">
                <a16:creationId xmlns:a16="http://schemas.microsoft.com/office/drawing/2014/main" id="{4C1874BB-3118-8F31-520B-AAB11508B95B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 </a:t>
            </a:r>
          </a:p>
        </p:txBody>
      </p:sp>
    </p:spTree>
    <p:extLst>
      <p:ext uri="{BB962C8B-B14F-4D97-AF65-F5344CB8AC3E}">
        <p14:creationId xmlns:p14="http://schemas.microsoft.com/office/powerpoint/2010/main" val="309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A9E9DAD-B973-948E-7E3B-8994070C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200" y="254110"/>
            <a:ext cx="1827597" cy="6486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confidently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overcome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objections, address competitors,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answer product-related questions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build trust with customers and close deals.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858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Real-time tips during the meeting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(2/2)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</p:cNvCxnSpPr>
          <p:nvPr/>
        </p:nvCxnSpPr>
        <p:spPr>
          <a:xfrm rot="5400000" flipH="1" flipV="1">
            <a:off x="6956249" y="1672549"/>
            <a:ext cx="401349" cy="2285982"/>
          </a:xfrm>
          <a:prstGeom prst="curvedConnector4">
            <a:avLst>
              <a:gd name="adj1" fmla="val -56958"/>
              <a:gd name="adj2" fmla="val 68997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8336417" y="2490728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5145383" y="2330117"/>
            <a:ext cx="1737099" cy="686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Welcome </a:t>
            </a:r>
            <a:r>
              <a:rPr lang="en-GB" sz="1050" b="1">
                <a:solidFill>
                  <a:srgbClr val="9B57D3"/>
                </a:solidFill>
              </a:rPr>
              <a:t>message</a:t>
            </a:r>
            <a:r>
              <a:rPr lang="en-GB" sz="1050">
                <a:solidFill>
                  <a:srgbClr val="9B57D3"/>
                </a:solidFill>
              </a:rPr>
              <a:t> when using the feature for the </a:t>
            </a:r>
            <a:r>
              <a:rPr lang="en-GB" sz="1050" b="1">
                <a:solidFill>
                  <a:srgbClr val="9B57D3"/>
                </a:solidFill>
              </a:rPr>
              <a:t>first time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034F164-495A-4CD7-B986-6C326CDFAF0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EAA61-F17E-E3F1-4049-A47946303C4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97425A-34E7-4B99-6C3B-8058EC621018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BFBC97-F39A-EDB3-3773-4D996944CE4D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7827305" y="1509552"/>
            <a:ext cx="1823801" cy="523135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BC07CD6-CF27-9A08-57FA-17345E952113}"/>
              </a:ext>
            </a:extLst>
          </p:cNvPr>
          <p:cNvSpPr/>
          <p:nvPr/>
        </p:nvSpPr>
        <p:spPr bwMode="auto">
          <a:xfrm>
            <a:off x="8712971" y="3873701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F802E16-C5EE-BE39-2C43-354262029D68}"/>
              </a:ext>
            </a:extLst>
          </p:cNvPr>
          <p:cNvSpPr/>
          <p:nvPr/>
        </p:nvSpPr>
        <p:spPr>
          <a:xfrm>
            <a:off x="9963377" y="3553009"/>
            <a:ext cx="1966907" cy="686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Opportunity summary </a:t>
            </a:r>
            <a:r>
              <a:rPr lang="en-GB" sz="1050">
                <a:solidFill>
                  <a:srgbClr val="9B57D3"/>
                </a:solidFill>
              </a:rPr>
              <a:t>displayed</a:t>
            </a:r>
            <a:r>
              <a:rPr lang="en-GB" sz="1050" b="1">
                <a:solidFill>
                  <a:srgbClr val="9B57D3"/>
                </a:solidFill>
              </a:rPr>
              <a:t> automatically </a:t>
            </a:r>
            <a:r>
              <a:rPr lang="en-GB" sz="1050">
                <a:solidFill>
                  <a:srgbClr val="9B57D3"/>
                </a:solidFill>
              </a:rPr>
              <a:t>to help the seller with an overview</a:t>
            </a:r>
          </a:p>
        </p:txBody>
      </p:sp>
      <p:cxnSp>
        <p:nvCxnSpPr>
          <p:cNvPr id="52" name="Connector: Elbow 138">
            <a:extLst>
              <a:ext uri="{FF2B5EF4-FFF2-40B4-BE49-F238E27FC236}">
                <a16:creationId xmlns:a16="http://schemas.microsoft.com/office/drawing/2014/main" id="{95E78D2F-BABC-B0DE-A4C0-DF686F2E0F9C}"/>
              </a:ext>
            </a:extLst>
          </p:cNvPr>
          <p:cNvCxnSpPr>
            <a:cxnSpLocks/>
            <a:stCxn id="51" idx="3"/>
            <a:endCxn id="50" idx="6"/>
          </p:cNvCxnSpPr>
          <p:nvPr/>
        </p:nvCxnSpPr>
        <p:spPr>
          <a:xfrm flipH="1">
            <a:off x="9000971" y="3896058"/>
            <a:ext cx="2929313" cy="121643"/>
          </a:xfrm>
          <a:prstGeom prst="curvedConnector5">
            <a:avLst>
              <a:gd name="adj1" fmla="val -7804"/>
              <a:gd name="adj2" fmla="val 469940"/>
              <a:gd name="adj3" fmla="val 83573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4A737D2-8416-44E7-A335-A3896F6BC8B3}"/>
              </a:ext>
            </a:extLst>
          </p:cNvPr>
          <p:cNvSpPr/>
          <p:nvPr/>
        </p:nvSpPr>
        <p:spPr bwMode="auto">
          <a:xfrm>
            <a:off x="8480417" y="5599180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A04148-10C1-D351-CFE6-1E916AB4E7E1}"/>
              </a:ext>
            </a:extLst>
          </p:cNvPr>
          <p:cNvSpPr/>
          <p:nvPr/>
        </p:nvSpPr>
        <p:spPr>
          <a:xfrm>
            <a:off x="4945227" y="4826568"/>
            <a:ext cx="1823801" cy="60738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When there is</a:t>
            </a:r>
            <a:r>
              <a:rPr lang="en-GB" sz="1050" b="1">
                <a:solidFill>
                  <a:srgbClr val="9B57D3"/>
                </a:solidFill>
              </a:rPr>
              <a:t> not or not enough data in the CRM </a:t>
            </a:r>
            <a:r>
              <a:rPr lang="en-GB" sz="1050">
                <a:solidFill>
                  <a:srgbClr val="9B57D3"/>
                </a:solidFill>
              </a:rPr>
              <a:t>concerning the Competitor, this message appears</a:t>
            </a:r>
          </a:p>
        </p:txBody>
      </p:sp>
      <p:cxnSp>
        <p:nvCxnSpPr>
          <p:cNvPr id="58" name="Connector: Elbow 138">
            <a:extLst>
              <a:ext uri="{FF2B5EF4-FFF2-40B4-BE49-F238E27FC236}">
                <a16:creationId xmlns:a16="http://schemas.microsoft.com/office/drawing/2014/main" id="{1CECBE09-CFBF-F545-4111-59252DC15C78}"/>
              </a:ext>
            </a:extLst>
          </p:cNvPr>
          <p:cNvCxnSpPr>
            <a:cxnSpLocks/>
            <a:stCxn id="57" idx="3"/>
            <a:endCxn id="56" idx="2"/>
          </p:cNvCxnSpPr>
          <p:nvPr/>
        </p:nvCxnSpPr>
        <p:spPr>
          <a:xfrm>
            <a:off x="6769028" y="5130260"/>
            <a:ext cx="1711389" cy="612920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5714C9D1-DE59-0990-C173-7FC3B239DD9E}"/>
              </a:ext>
            </a:extLst>
          </p:cNvPr>
          <p:cNvSpPr/>
          <p:nvPr/>
        </p:nvSpPr>
        <p:spPr bwMode="auto">
          <a:xfrm>
            <a:off x="9191857" y="6160092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4" name="Connector: Elbow 138">
            <a:extLst>
              <a:ext uri="{FF2B5EF4-FFF2-40B4-BE49-F238E27FC236}">
                <a16:creationId xmlns:a16="http://schemas.microsoft.com/office/drawing/2014/main" id="{8EF34168-F9A6-9AA7-ADF2-B873C1DDE409}"/>
              </a:ext>
            </a:extLst>
          </p:cNvPr>
          <p:cNvCxnSpPr>
            <a:cxnSpLocks/>
            <a:stCxn id="48" idx="0"/>
            <a:endCxn id="43" idx="0"/>
          </p:cNvCxnSpPr>
          <p:nvPr/>
        </p:nvCxnSpPr>
        <p:spPr>
          <a:xfrm rot="16200000" flipH="1" flipV="1">
            <a:off x="10165297" y="5170960"/>
            <a:ext cx="159692" cy="1818572"/>
          </a:xfrm>
          <a:prstGeom prst="curvedConnector3">
            <a:avLst>
              <a:gd name="adj1" fmla="val -143151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A9DA546-7A47-B91D-4CA9-716D228B9664}"/>
              </a:ext>
            </a:extLst>
          </p:cNvPr>
          <p:cNvSpPr/>
          <p:nvPr/>
        </p:nvSpPr>
        <p:spPr>
          <a:xfrm>
            <a:off x="10541935" y="6000400"/>
            <a:ext cx="1224988" cy="29105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Evaluate</a:t>
            </a:r>
            <a:r>
              <a:rPr lang="en-GB" sz="1050">
                <a:solidFill>
                  <a:srgbClr val="9B57D3"/>
                </a:solidFill>
              </a:rPr>
              <a:t> the tip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88C99E6-2D32-8B10-C514-E809FE88C389}"/>
              </a:ext>
            </a:extLst>
          </p:cNvPr>
          <p:cNvSpPr/>
          <p:nvPr/>
        </p:nvSpPr>
        <p:spPr bwMode="auto">
          <a:xfrm>
            <a:off x="7917876" y="4277887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1" name="Connector: Elbow 138">
            <a:extLst>
              <a:ext uri="{FF2B5EF4-FFF2-40B4-BE49-F238E27FC236}">
                <a16:creationId xmlns:a16="http://schemas.microsoft.com/office/drawing/2014/main" id="{6BECAF53-F3FC-C1DA-E842-8105052AE147}"/>
              </a:ext>
            </a:extLst>
          </p:cNvPr>
          <p:cNvCxnSpPr>
            <a:cxnSpLocks/>
            <a:stCxn id="62" idx="0"/>
            <a:endCxn id="60" idx="2"/>
          </p:cNvCxnSpPr>
          <p:nvPr/>
        </p:nvCxnSpPr>
        <p:spPr>
          <a:xfrm rot="16200000" flipH="1">
            <a:off x="6544062" y="3048074"/>
            <a:ext cx="224511" cy="2523115"/>
          </a:xfrm>
          <a:prstGeom prst="curvedConnector4">
            <a:avLst>
              <a:gd name="adj1" fmla="val -101821"/>
              <a:gd name="adj2" fmla="val 68071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B0E5E85-5909-A53B-DAB7-67E0919F271F}"/>
              </a:ext>
            </a:extLst>
          </p:cNvPr>
          <p:cNvSpPr/>
          <p:nvPr/>
        </p:nvSpPr>
        <p:spPr>
          <a:xfrm>
            <a:off x="4482860" y="4197376"/>
            <a:ext cx="1823801" cy="324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Copy</a:t>
            </a:r>
            <a:r>
              <a:rPr lang="en-GB" sz="1050">
                <a:solidFill>
                  <a:srgbClr val="9B57D3"/>
                </a:solidFill>
              </a:rPr>
              <a:t> the tip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A81774B-F235-BF0B-D91B-DC7FE9FCABE9}"/>
              </a:ext>
            </a:extLst>
          </p:cNvPr>
          <p:cNvSpPr/>
          <p:nvPr/>
        </p:nvSpPr>
        <p:spPr bwMode="auto">
          <a:xfrm>
            <a:off x="9363106" y="3457703"/>
            <a:ext cx="288000" cy="288000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78" name="Connector: Elbow 138">
            <a:extLst>
              <a:ext uri="{FF2B5EF4-FFF2-40B4-BE49-F238E27FC236}">
                <a16:creationId xmlns:a16="http://schemas.microsoft.com/office/drawing/2014/main" id="{2A0EF489-F2C6-B3F1-0D4C-0CF942098455}"/>
              </a:ext>
            </a:extLst>
          </p:cNvPr>
          <p:cNvCxnSpPr>
            <a:cxnSpLocks/>
            <a:stCxn id="79" idx="0"/>
            <a:endCxn id="77" idx="0"/>
          </p:cNvCxnSpPr>
          <p:nvPr/>
        </p:nvCxnSpPr>
        <p:spPr>
          <a:xfrm rot="16200000" flipH="1" flipV="1">
            <a:off x="9715976" y="2464295"/>
            <a:ext cx="784538" cy="1202277"/>
          </a:xfrm>
          <a:prstGeom prst="curvedConnector3">
            <a:avLst>
              <a:gd name="adj1" fmla="val -29138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1AE4E446-EB67-9DF3-C844-574FE62C5452}"/>
              </a:ext>
            </a:extLst>
          </p:cNvPr>
          <p:cNvSpPr/>
          <p:nvPr/>
        </p:nvSpPr>
        <p:spPr>
          <a:xfrm>
            <a:off x="10019141" y="2673165"/>
            <a:ext cx="1380484" cy="324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Remove </a:t>
            </a:r>
            <a:r>
              <a:rPr lang="en-GB" sz="1050">
                <a:solidFill>
                  <a:srgbClr val="9B57D3"/>
                </a:solidFill>
              </a:rPr>
              <a:t>the tip from the list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C42911-E387-9995-E7AF-9305D74FE9EB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5DBB6-2CEC-C699-CD12-C8332CFE213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F0BA8A-7CD9-E466-A63F-5FE84B923627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0B4B18D-D747-B70C-3CFD-686B2DAFF74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6" name="Graphic 15" descr="Star with solid fill">
            <a:extLst>
              <a:ext uri="{FF2B5EF4-FFF2-40B4-BE49-F238E27FC236}">
                <a16:creationId xmlns:a16="http://schemas.microsoft.com/office/drawing/2014/main" id="{9DF5C90D-15D3-19E7-C566-C0778D9B70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091357F7-FDB0-E376-D08F-415413145DE3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300 </a:t>
            </a:r>
          </a:p>
        </p:txBody>
      </p:sp>
    </p:spTree>
    <p:extLst>
      <p:ext uri="{BB962C8B-B14F-4D97-AF65-F5344CB8AC3E}">
        <p14:creationId xmlns:p14="http://schemas.microsoft.com/office/powerpoint/2010/main" val="11221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08E59EB-5611-1D56-B958-7C0CFFB42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518" y="632047"/>
            <a:ext cx="2112615" cy="4861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CF32EF-3742-28EB-EB86-520CAF894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600" y="641747"/>
            <a:ext cx="2002863" cy="4861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0F6D92-9169-9CA0-0E21-AB9A79022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930" y="632742"/>
            <a:ext cx="2072822" cy="4879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730152" y="1730862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66459" y="5907801"/>
            <a:ext cx="698149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goes through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several meetings per day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where she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gathers vital data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She needs to quickly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view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the connected record to the call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directly during the meeting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real-time to avoid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forgetting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wasting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time switching between windows and searching for the right record to update.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seamless access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CRM data during meetings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directly within the customer context. This ensures that I can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easily update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important information in opportunities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without the risk of forgetting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any updates.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Helped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0" y="161370"/>
            <a:ext cx="4084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Access CRM data during the meeting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1"/>
            <a:endCxn id="146" idx="2"/>
          </p:cNvCxnSpPr>
          <p:nvPr/>
        </p:nvCxnSpPr>
        <p:spPr>
          <a:xfrm rot="10800000" flipH="1">
            <a:off x="4755496" y="2494600"/>
            <a:ext cx="286694" cy="1465599"/>
          </a:xfrm>
          <a:prstGeom prst="curvedConnector3">
            <a:avLst>
              <a:gd name="adj1" fmla="val -79737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463918" y="1647139"/>
            <a:ext cx="2023813" cy="127243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5042190" y="2359927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4755496" y="3694968"/>
            <a:ext cx="1584503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Connected record </a:t>
            </a:r>
            <a:r>
              <a:rPr lang="en-GB" sz="1050">
                <a:solidFill>
                  <a:srgbClr val="9B57D3"/>
                </a:solidFill>
              </a:rPr>
              <a:t>to the Meeting event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93F786-DBBD-E57A-E344-BBC4B06D8F1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2C326-E7E3-81CC-B609-960FABB993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333BF-BF9D-C32A-D53E-7F2EFF42DC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B72DD-A77C-DB4A-262C-084189EE34D5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F41E5ED-F76C-4347-A342-E9A46938985F}"/>
              </a:ext>
            </a:extLst>
          </p:cNvPr>
          <p:cNvSpPr/>
          <p:nvPr/>
        </p:nvSpPr>
        <p:spPr bwMode="auto">
          <a:xfrm>
            <a:off x="5434778" y="1669911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Connector: Elbow 138">
            <a:extLst>
              <a:ext uri="{FF2B5EF4-FFF2-40B4-BE49-F238E27FC236}">
                <a16:creationId xmlns:a16="http://schemas.microsoft.com/office/drawing/2014/main" id="{EA2E2E04-728E-4C15-72D0-FF661B4D8F5C}"/>
              </a:ext>
            </a:extLst>
          </p:cNvPr>
          <p:cNvCxnSpPr>
            <a:cxnSpLocks/>
            <a:stCxn id="17" idx="1"/>
            <a:endCxn id="15" idx="0"/>
          </p:cNvCxnSpPr>
          <p:nvPr/>
        </p:nvCxnSpPr>
        <p:spPr>
          <a:xfrm rot="10800000" flipH="1" flipV="1">
            <a:off x="5333438" y="1087687"/>
            <a:ext cx="231366" cy="582224"/>
          </a:xfrm>
          <a:prstGeom prst="curvedConnector4">
            <a:avLst>
              <a:gd name="adj1" fmla="val -98804"/>
              <a:gd name="adj2" fmla="val 59716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17AC11B-8432-009F-DC15-65F21C07E388}"/>
              </a:ext>
            </a:extLst>
          </p:cNvPr>
          <p:cNvSpPr/>
          <p:nvPr/>
        </p:nvSpPr>
        <p:spPr>
          <a:xfrm>
            <a:off x="5333438" y="974550"/>
            <a:ext cx="959270" cy="22627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CRM tab </a:t>
            </a:r>
            <a:endParaRPr lang="en-GB" sz="1050">
              <a:solidFill>
                <a:srgbClr val="9B57D3"/>
              </a:solidFill>
            </a:endParaRPr>
          </a:p>
        </p:txBody>
      </p:sp>
      <p:cxnSp>
        <p:nvCxnSpPr>
          <p:cNvPr id="26" name="Connector: Elbow 138">
            <a:extLst>
              <a:ext uri="{FF2B5EF4-FFF2-40B4-BE49-F238E27FC236}">
                <a16:creationId xmlns:a16="http://schemas.microsoft.com/office/drawing/2014/main" id="{4105C854-86B5-3399-E671-94A29C11CE41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rot="5400000" flipH="1" flipV="1">
            <a:off x="7710340" y="2724994"/>
            <a:ext cx="1426538" cy="427063"/>
          </a:xfrm>
          <a:prstGeom prst="curvedConnector2">
            <a:avLst/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402E7B0D-2C5B-854C-5749-5A1EAB136B9F}"/>
              </a:ext>
            </a:extLst>
          </p:cNvPr>
          <p:cNvSpPr/>
          <p:nvPr/>
        </p:nvSpPr>
        <p:spPr bwMode="auto">
          <a:xfrm>
            <a:off x="8637141" y="209058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ED1A65D-2854-F7C1-964D-61B2C8DA5D13}"/>
              </a:ext>
            </a:extLst>
          </p:cNvPr>
          <p:cNvSpPr/>
          <p:nvPr/>
        </p:nvSpPr>
        <p:spPr>
          <a:xfrm>
            <a:off x="7417826" y="3651794"/>
            <a:ext cx="1584503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Actions available</a:t>
            </a:r>
            <a:r>
              <a:rPr lang="en-GB" sz="1050">
                <a:solidFill>
                  <a:srgbClr val="9B57D3"/>
                </a:solidFill>
              </a:rPr>
              <a:t>: Copy Link and Open in the CRM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347A8D-006A-D1A5-1EE9-DE65DF24A31A}"/>
              </a:ext>
            </a:extLst>
          </p:cNvPr>
          <p:cNvSpPr/>
          <p:nvPr/>
        </p:nvSpPr>
        <p:spPr bwMode="auto">
          <a:xfrm>
            <a:off x="7392704" y="2283355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0" name="Connector: Elbow 138">
            <a:extLst>
              <a:ext uri="{FF2B5EF4-FFF2-40B4-BE49-F238E27FC236}">
                <a16:creationId xmlns:a16="http://schemas.microsoft.com/office/drawing/2014/main" id="{621083E2-AB09-49D5-A7B8-9D6FD25BA1AE}"/>
              </a:ext>
            </a:extLst>
          </p:cNvPr>
          <p:cNvCxnSpPr>
            <a:cxnSpLocks/>
            <a:stCxn id="53" idx="2"/>
            <a:endCxn id="49" idx="0"/>
          </p:cNvCxnSpPr>
          <p:nvPr/>
        </p:nvCxnSpPr>
        <p:spPr>
          <a:xfrm rot="5400000">
            <a:off x="8723201" y="105190"/>
            <a:ext cx="977694" cy="3378636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FAAE6C0-E337-AF70-C4A7-186C019D7D96}"/>
              </a:ext>
            </a:extLst>
          </p:cNvPr>
          <p:cNvSpPr/>
          <p:nvPr/>
        </p:nvSpPr>
        <p:spPr>
          <a:xfrm>
            <a:off x="10039027" y="1013652"/>
            <a:ext cx="1724678" cy="29200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Click on record </a:t>
            </a:r>
            <a:r>
              <a:rPr lang="en-GB" sz="1050">
                <a:solidFill>
                  <a:srgbClr val="9B57D3"/>
                </a:solidFill>
              </a:rPr>
              <a:t>to see details below</a:t>
            </a: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6E53B316-3EB1-DD37-A553-DEBFDEC8E0FA}"/>
              </a:ext>
            </a:extLst>
          </p:cNvPr>
          <p:cNvCxnSpPr>
            <a:cxnSpLocks/>
            <a:stCxn id="64" idx="0"/>
            <a:endCxn id="63" idx="2"/>
          </p:cNvCxnSpPr>
          <p:nvPr/>
        </p:nvCxnSpPr>
        <p:spPr>
          <a:xfrm rot="16200000" flipV="1">
            <a:off x="10055063" y="3496830"/>
            <a:ext cx="1412537" cy="258021"/>
          </a:xfrm>
          <a:prstGeom prst="curvedConnector4">
            <a:avLst>
              <a:gd name="adj1" fmla="val 45233"/>
              <a:gd name="adj2" fmla="val 466069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839BCA33-3303-C5BC-7717-E16640B0EB3F}"/>
              </a:ext>
            </a:extLst>
          </p:cNvPr>
          <p:cNvSpPr/>
          <p:nvPr/>
        </p:nvSpPr>
        <p:spPr bwMode="auto">
          <a:xfrm>
            <a:off x="10632320" y="2784900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99A427B-0D8C-5888-41C6-5A7853B06909}"/>
              </a:ext>
            </a:extLst>
          </p:cNvPr>
          <p:cNvSpPr/>
          <p:nvPr/>
        </p:nvSpPr>
        <p:spPr>
          <a:xfrm>
            <a:off x="9916384" y="4332109"/>
            <a:ext cx="1947914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Details </a:t>
            </a:r>
            <a:r>
              <a:rPr lang="en-GB" sz="1050">
                <a:solidFill>
                  <a:srgbClr val="9B57D3"/>
                </a:solidFill>
              </a:rPr>
              <a:t>displayed with </a:t>
            </a:r>
            <a:r>
              <a:rPr lang="en-GB" sz="1050" b="1">
                <a:solidFill>
                  <a:srgbClr val="9B57D3"/>
                </a:solidFill>
              </a:rPr>
              <a:t>fields configured </a:t>
            </a:r>
            <a:r>
              <a:rPr lang="en-GB" sz="1050">
                <a:solidFill>
                  <a:srgbClr val="9B57D3"/>
                </a:solidFill>
              </a:rPr>
              <a:t>in the customizations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5A59D8-0B21-5F10-896A-B1E606D7CF57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4F268-DFB5-6BE7-1047-08EC10094529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8320CF-451E-94FB-468A-339E7E7F61DF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AB64B90-901A-D211-BDD7-0AA506A5432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59777ABC-1545-F907-4770-B3B714E15B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9" name="Rectangle: Top Corners One Rounded and One Snipped 28">
            <a:extLst>
              <a:ext uri="{FF2B5EF4-FFF2-40B4-BE49-F238E27FC236}">
                <a16:creationId xmlns:a16="http://schemas.microsoft.com/office/drawing/2014/main" id="{F9630B57-13D2-ADC6-8337-31A295CDDAA4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38800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7F4A5C1-84AC-4E47-75A0-4B9234379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397" y="1257204"/>
            <a:ext cx="1887236" cy="496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40ABB32-D060-B197-4D17-9FA2C30D3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85" y="397432"/>
            <a:ext cx="1888133" cy="622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5411997" y="1523468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seamless access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CRM data during meetings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directly within the customer context. This ensures that I can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easily update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important information in opportunities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without the risk of forgetting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any updates.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Helped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0" y="161370"/>
            <a:ext cx="431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Access CRM data during the meeting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6" idx="6"/>
          </p:cNvCxnSpPr>
          <p:nvPr/>
        </p:nvCxnSpPr>
        <p:spPr>
          <a:xfrm rot="5400000" flipH="1" flipV="1">
            <a:off x="5900973" y="3449649"/>
            <a:ext cx="2178321" cy="602757"/>
          </a:xfrm>
          <a:prstGeom prst="curvedConnector4">
            <a:avLst>
              <a:gd name="adj1" fmla="val 46909"/>
              <a:gd name="adj2" fmla="val 137926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6113951" y="2461484"/>
            <a:ext cx="1256490" cy="100110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7031461" y="252719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5896503" y="4840187"/>
            <a:ext cx="1584503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Available actions:</a:t>
            </a:r>
          </a:p>
          <a:p>
            <a:pPr algn="ctr"/>
            <a:r>
              <a:rPr lang="en-GB" sz="1050">
                <a:solidFill>
                  <a:srgbClr val="9B57D3"/>
                </a:solidFill>
              </a:rPr>
              <a:t>Edit Record</a:t>
            </a:r>
          </a:p>
          <a:p>
            <a:pPr algn="ctr"/>
            <a:r>
              <a:rPr lang="en-GB" sz="1050">
                <a:solidFill>
                  <a:srgbClr val="9B57D3"/>
                </a:solidFill>
              </a:rPr>
              <a:t>Copy Link</a:t>
            </a:r>
          </a:p>
          <a:p>
            <a:pPr algn="ctr"/>
            <a:r>
              <a:rPr lang="en-GB" sz="1050">
                <a:solidFill>
                  <a:srgbClr val="9B57D3"/>
                </a:solidFill>
              </a:rPr>
              <a:t>Open in CRM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93F786-DBBD-E57A-E344-BBC4B06D8F1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2C326-E7E3-81CC-B609-960FABB993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333BF-BF9D-C32A-D53E-7F2EFF42DC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B72DD-A77C-DB4A-262C-084189EE34D5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138">
            <a:extLst>
              <a:ext uri="{FF2B5EF4-FFF2-40B4-BE49-F238E27FC236}">
                <a16:creationId xmlns:a16="http://schemas.microsoft.com/office/drawing/2014/main" id="{E7444AFA-2362-B583-662E-F4EB9E97FAC2}"/>
              </a:ext>
            </a:extLst>
          </p:cNvPr>
          <p:cNvCxnSpPr>
            <a:cxnSpLocks/>
            <a:stCxn id="30" idx="2"/>
            <a:endCxn id="28" idx="6"/>
          </p:cNvCxnSpPr>
          <p:nvPr/>
        </p:nvCxnSpPr>
        <p:spPr>
          <a:xfrm rot="16200000" flipH="1">
            <a:off x="8577889" y="1419911"/>
            <a:ext cx="818139" cy="1863487"/>
          </a:xfrm>
          <a:prstGeom prst="curvedConnector4">
            <a:avLst>
              <a:gd name="adj1" fmla="val 41770"/>
              <a:gd name="adj2" fmla="val 112267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D1882EA-E726-2B9D-B50E-E51642951F9C}"/>
              </a:ext>
            </a:extLst>
          </p:cNvPr>
          <p:cNvSpPr/>
          <p:nvPr/>
        </p:nvSpPr>
        <p:spPr bwMode="auto">
          <a:xfrm>
            <a:off x="9658651" y="2626053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203A1C9-F0A0-E1E2-AE95-982BF5D3750F}"/>
              </a:ext>
            </a:extLst>
          </p:cNvPr>
          <p:cNvSpPr/>
          <p:nvPr/>
        </p:nvSpPr>
        <p:spPr>
          <a:xfrm>
            <a:off x="7370441" y="1412126"/>
            <a:ext cx="1369547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Editable </a:t>
            </a:r>
            <a:r>
              <a:rPr lang="en-GB" sz="1050">
                <a:solidFill>
                  <a:srgbClr val="9B57D3"/>
                </a:solidFill>
              </a:rPr>
              <a:t>fields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displayed with </a:t>
            </a:r>
            <a:r>
              <a:rPr lang="en-GB" sz="1050" b="1">
                <a:solidFill>
                  <a:srgbClr val="9B57D3"/>
                </a:solidFill>
              </a:rPr>
              <a:t>fields configured </a:t>
            </a:r>
            <a:r>
              <a:rPr lang="en-GB" sz="1050">
                <a:solidFill>
                  <a:srgbClr val="9B57D3"/>
                </a:solidFill>
              </a:rPr>
              <a:t>in the customizations </a:t>
            </a: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660EE761-A846-B39F-EFBB-3181A0BA5D20}"/>
              </a:ext>
            </a:extLst>
          </p:cNvPr>
          <p:cNvCxnSpPr>
            <a:cxnSpLocks/>
            <a:stCxn id="41" idx="2"/>
            <a:endCxn id="37" idx="6"/>
          </p:cNvCxnSpPr>
          <p:nvPr/>
        </p:nvCxnSpPr>
        <p:spPr>
          <a:xfrm rot="16200000" flipH="1">
            <a:off x="8362115" y="4380719"/>
            <a:ext cx="1545676" cy="2102379"/>
          </a:xfrm>
          <a:prstGeom prst="curvedConnector4">
            <a:avLst>
              <a:gd name="adj1" fmla="val 45644"/>
              <a:gd name="adj2" fmla="val 110873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DAC53EBA-B638-D1CD-1A8E-4ECCF0D42A63}"/>
              </a:ext>
            </a:extLst>
          </p:cNvPr>
          <p:cNvSpPr/>
          <p:nvPr/>
        </p:nvSpPr>
        <p:spPr bwMode="auto">
          <a:xfrm>
            <a:off x="9926092" y="6070075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E3C9D98-5D07-D38A-AFC4-68D90B86A7C0}"/>
              </a:ext>
            </a:extLst>
          </p:cNvPr>
          <p:cNvSpPr/>
          <p:nvPr/>
        </p:nvSpPr>
        <p:spPr>
          <a:xfrm>
            <a:off x="7470495" y="4128611"/>
            <a:ext cx="1226537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Sellers </a:t>
            </a:r>
            <a:r>
              <a:rPr lang="en-GB" sz="1050">
                <a:solidFill>
                  <a:srgbClr val="9B57D3"/>
                </a:solidFill>
              </a:rPr>
              <a:t>can</a:t>
            </a:r>
            <a:r>
              <a:rPr lang="en-GB" sz="1050" b="1">
                <a:solidFill>
                  <a:srgbClr val="9B57D3"/>
                </a:solidFill>
              </a:rPr>
              <a:t> Update </a:t>
            </a:r>
            <a:r>
              <a:rPr lang="en-GB" sz="1050">
                <a:solidFill>
                  <a:srgbClr val="9B57D3"/>
                </a:solidFill>
              </a:rPr>
              <a:t>or</a:t>
            </a:r>
            <a:r>
              <a:rPr lang="en-GB" sz="1050" b="1">
                <a:solidFill>
                  <a:srgbClr val="9B57D3"/>
                </a:solidFill>
              </a:rPr>
              <a:t> Cancel </a:t>
            </a:r>
            <a:r>
              <a:rPr lang="en-GB" sz="1050">
                <a:solidFill>
                  <a:srgbClr val="9B57D3"/>
                </a:solidFill>
              </a:rPr>
              <a:t>the operation</a:t>
            </a: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C4E91494-2E51-9DC5-5292-F95319855F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8" name="Rectangle: Top Corners One Rounded and One Snipped 17">
            <a:extLst>
              <a:ext uri="{FF2B5EF4-FFF2-40B4-BE49-F238E27FC236}">
                <a16:creationId xmlns:a16="http://schemas.microsoft.com/office/drawing/2014/main" id="{6805FD21-5740-63DA-D9FB-6694F753ACF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500 </a:t>
            </a:r>
          </a:p>
        </p:txBody>
      </p:sp>
    </p:spTree>
    <p:extLst>
      <p:ext uri="{BB962C8B-B14F-4D97-AF65-F5344CB8AC3E}">
        <p14:creationId xmlns:p14="http://schemas.microsoft.com/office/powerpoint/2010/main" val="298035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5466425" y="207755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seamless access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CRM data during meetings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directly within the customer context. This ensures that I can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easily update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important information in opportunities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without the risk of forgetting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any updates.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Helped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A25A64-D6C1-E4BC-2B83-59C03D18A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09"/>
          <a:stretch/>
        </p:blipFill>
        <p:spPr>
          <a:xfrm>
            <a:off x="5102302" y="827305"/>
            <a:ext cx="3567478" cy="32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0" y="161370"/>
            <a:ext cx="4310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Access CRM data during the meeting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(3/3)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6" idx="1"/>
          </p:cNvCxnSpPr>
          <p:nvPr/>
        </p:nvCxnSpPr>
        <p:spPr>
          <a:xfrm rot="5400000" flipH="1">
            <a:off x="9000701" y="1869367"/>
            <a:ext cx="43100" cy="1820246"/>
          </a:xfrm>
          <a:prstGeom prst="curvedConnector5">
            <a:avLst>
              <a:gd name="adj1" fmla="val -530394"/>
              <a:gd name="adj2" fmla="val 75658"/>
              <a:gd name="adj3" fmla="val 630394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7743712" y="2205325"/>
            <a:ext cx="920717" cy="910570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8074044" y="2718496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8776318" y="1839903"/>
            <a:ext cx="2312112" cy="9611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 As a </a:t>
            </a:r>
            <a:r>
              <a:rPr lang="en-GB" sz="1050" b="1">
                <a:solidFill>
                  <a:srgbClr val="9B57D3"/>
                </a:solidFill>
              </a:rPr>
              <a:t>customer </a:t>
            </a:r>
            <a:r>
              <a:rPr lang="en-GB" sz="1050">
                <a:solidFill>
                  <a:srgbClr val="9B57D3"/>
                </a:solidFill>
              </a:rPr>
              <a:t>participating in the meeting, you can see that the organizer is using Sales Copilot</a:t>
            </a:r>
          </a:p>
          <a:p>
            <a:pPr algn="ctr"/>
            <a:r>
              <a:rPr lang="en-GB" sz="1050" b="1">
                <a:solidFill>
                  <a:srgbClr val="9B57D3"/>
                </a:solidFill>
              </a:rPr>
              <a:t>to take notes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393F786-DBBD-E57A-E344-BBC4B06D8F1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F2C326-E7E3-81CC-B609-960FABB993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8333BF-BF9D-C32A-D53E-7F2EFF42DC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7B72DD-A77C-DB4A-262C-084189EE34D5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04D92D6-7A51-C5F2-8E42-2CE1119270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0141"/>
          <a:stretch/>
        </p:blipFill>
        <p:spPr>
          <a:xfrm>
            <a:off x="12382500" y="1942079"/>
            <a:ext cx="2312112" cy="142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6E2D0C-1926-E8F0-788F-F272D7077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59181" y="4959313"/>
            <a:ext cx="2585815" cy="107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F4E3B65-8A39-A27B-E883-233ACBD6E0A5}"/>
              </a:ext>
            </a:extLst>
          </p:cNvPr>
          <p:cNvSpPr/>
          <p:nvPr/>
        </p:nvSpPr>
        <p:spPr>
          <a:xfrm>
            <a:off x="12701861" y="3833448"/>
            <a:ext cx="1369547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Seller can Remove and the Sales Copilot Add-in</a:t>
            </a:r>
            <a:endParaRPr lang="en-GB" sz="1050">
              <a:solidFill>
                <a:srgbClr val="9B57D3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BFCF66-FE69-8C6A-485A-D13D9F556D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6811" y="4907118"/>
            <a:ext cx="2686188" cy="768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821DB99-A1DE-5AFB-5F17-B774AE457749}"/>
              </a:ext>
            </a:extLst>
          </p:cNvPr>
          <p:cNvSpPr/>
          <p:nvPr/>
        </p:nvSpPr>
        <p:spPr bwMode="auto">
          <a:xfrm>
            <a:off x="7277883" y="5051819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" name="Connector: Elbow 138">
            <a:extLst>
              <a:ext uri="{FF2B5EF4-FFF2-40B4-BE49-F238E27FC236}">
                <a16:creationId xmlns:a16="http://schemas.microsoft.com/office/drawing/2014/main" id="{E03DB492-1D37-9E2C-836F-CE02405E4E41}"/>
              </a:ext>
            </a:extLst>
          </p:cNvPr>
          <p:cNvCxnSpPr>
            <a:cxnSpLocks/>
            <a:stCxn id="29" idx="2"/>
            <a:endCxn id="28" idx="0"/>
          </p:cNvCxnSpPr>
          <p:nvPr/>
        </p:nvCxnSpPr>
        <p:spPr>
          <a:xfrm rot="5400000" flipH="1">
            <a:off x="8517878" y="3941850"/>
            <a:ext cx="613527" cy="2833466"/>
          </a:xfrm>
          <a:prstGeom prst="curvedConnector5">
            <a:avLst>
              <a:gd name="adj1" fmla="val -37260"/>
              <a:gd name="adj2" fmla="val 68106"/>
              <a:gd name="adj3" fmla="val 13726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138">
            <a:extLst>
              <a:ext uri="{FF2B5EF4-FFF2-40B4-BE49-F238E27FC236}">
                <a16:creationId xmlns:a16="http://schemas.microsoft.com/office/drawing/2014/main" id="{B6CB8AB2-40C9-CD3D-4CE4-9584B6D7F3C2}"/>
              </a:ext>
            </a:extLst>
          </p:cNvPr>
          <p:cNvCxnSpPr>
            <a:cxnSpLocks/>
            <a:stCxn id="15" idx="0"/>
            <a:endCxn id="42" idx="4"/>
          </p:cNvCxnSpPr>
          <p:nvPr/>
        </p:nvCxnSpPr>
        <p:spPr>
          <a:xfrm rot="5400000" flipH="1" flipV="1">
            <a:off x="13151250" y="3128799"/>
            <a:ext cx="940035" cy="469265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450EE91-4DCD-968C-2549-0B62A714B0BB}"/>
              </a:ext>
            </a:extLst>
          </p:cNvPr>
          <p:cNvSpPr/>
          <p:nvPr/>
        </p:nvSpPr>
        <p:spPr bwMode="auto">
          <a:xfrm>
            <a:off x="13725874" y="2624070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5B31F759-E721-77BD-3519-A238522B153D}"/>
              </a:ext>
            </a:extLst>
          </p:cNvPr>
          <p:cNvCxnSpPr>
            <a:cxnSpLocks/>
            <a:stCxn id="15" idx="2"/>
            <a:endCxn id="44" idx="2"/>
          </p:cNvCxnSpPr>
          <p:nvPr/>
        </p:nvCxnSpPr>
        <p:spPr>
          <a:xfrm rot="5400000">
            <a:off x="12512931" y="4348856"/>
            <a:ext cx="858653" cy="888757"/>
          </a:xfrm>
          <a:prstGeom prst="curvedConnector4">
            <a:avLst>
              <a:gd name="adj1" fmla="val 42158"/>
              <a:gd name="adj2" fmla="val 125721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71B28A70-8B6E-3E26-BD28-1DCC49A72C5E}"/>
              </a:ext>
            </a:extLst>
          </p:cNvPr>
          <p:cNvSpPr/>
          <p:nvPr/>
        </p:nvSpPr>
        <p:spPr bwMode="auto">
          <a:xfrm>
            <a:off x="12497878" y="5087889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9FCA32-242B-801F-F037-02B0881DD53C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13FD4-889C-6563-95C3-2A6F1CDBBA53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CD13D0-E81E-BB78-AD91-24929A3E282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205F3-5BB2-7B62-7A46-0386427DC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E13348D-D03D-E3FC-AF86-8B04796F7738}"/>
              </a:ext>
            </a:extLst>
          </p:cNvPr>
          <p:cNvSpPr/>
          <p:nvPr/>
        </p:nvSpPr>
        <p:spPr>
          <a:xfrm>
            <a:off x="9085319" y="4704209"/>
            <a:ext cx="2312112" cy="96113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 As a </a:t>
            </a:r>
            <a:r>
              <a:rPr lang="en-GB" sz="1050" b="1">
                <a:solidFill>
                  <a:srgbClr val="9B57D3"/>
                </a:solidFill>
              </a:rPr>
              <a:t>customer </a:t>
            </a:r>
            <a:r>
              <a:rPr lang="en-GB" sz="1050">
                <a:solidFill>
                  <a:srgbClr val="9B57D3"/>
                </a:solidFill>
              </a:rPr>
              <a:t>participating in the meeting, you can see in the chat when the </a:t>
            </a:r>
            <a:r>
              <a:rPr lang="en-GB" sz="1050" b="1">
                <a:solidFill>
                  <a:srgbClr val="9B57D3"/>
                </a:solidFill>
              </a:rPr>
              <a:t>organizer adds Sales Copilot </a:t>
            </a:r>
            <a:r>
              <a:rPr lang="en-GB" sz="1050">
                <a:solidFill>
                  <a:srgbClr val="9B57D3"/>
                </a:solidFill>
              </a:rPr>
              <a:t>to the meeting</a:t>
            </a:r>
            <a:endParaRPr lang="en-GB" sz="1050" b="1">
              <a:solidFill>
                <a:srgbClr val="9B57D3"/>
              </a:solidFill>
            </a:endParaRPr>
          </a:p>
        </p:txBody>
      </p:sp>
      <p:pic>
        <p:nvPicPr>
          <p:cNvPr id="20" name="Graphic 19" descr="Star with solid fill">
            <a:extLst>
              <a:ext uri="{FF2B5EF4-FFF2-40B4-BE49-F238E27FC236}">
                <a16:creationId xmlns:a16="http://schemas.microsoft.com/office/drawing/2014/main" id="{020A47DC-7D5A-3046-2E96-5D18DD935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4" name="Rectangle: Top Corners One Rounded and One Snipped 23">
            <a:extLst>
              <a:ext uri="{FF2B5EF4-FFF2-40B4-BE49-F238E27FC236}">
                <a16:creationId xmlns:a16="http://schemas.microsoft.com/office/drawing/2014/main" id="{8E28BD3D-B238-2C8F-DC88-1828C5F55F58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600 </a:t>
            </a:r>
          </a:p>
        </p:txBody>
      </p:sp>
    </p:spTree>
    <p:extLst>
      <p:ext uri="{BB962C8B-B14F-4D97-AF65-F5344CB8AC3E}">
        <p14:creationId xmlns:p14="http://schemas.microsoft.com/office/powerpoint/2010/main" val="23526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366D23A-0293-AA6C-9FFE-E36DAD54DB97}"/>
              </a:ext>
            </a:extLst>
          </p:cNvPr>
          <p:cNvGrpSpPr/>
          <p:nvPr/>
        </p:nvGrpSpPr>
        <p:grpSpPr>
          <a:xfrm>
            <a:off x="5265090" y="499924"/>
            <a:ext cx="6456703" cy="5021050"/>
            <a:chOff x="5265090" y="499924"/>
            <a:chExt cx="6456703" cy="50210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286477F-93F7-82BE-4E31-BF36A91EE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5090" y="499924"/>
              <a:ext cx="6456703" cy="5021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2368683-BB41-7AA2-FCCE-5488E8BCA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3165" y="5257387"/>
              <a:ext cx="1124008" cy="1968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538795" y="1883069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34549" y="5689614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requires assistance in her meetings to automatically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generate a call report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detect questions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conduct sentiment analysis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linked to the transcript,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calculate conversational KPIs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extract action items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create tasks in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CRM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By capturing these key moments, she can concentrate on meaningful interactions with customers and experience reduced stress.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 supported and assisted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fully engage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customers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while also tracking essential highlights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key follow-ups during meetings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post-call communication.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Supported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32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6" idx="2"/>
          </p:cNvCxnSpPr>
          <p:nvPr/>
        </p:nvCxnSpPr>
        <p:spPr>
          <a:xfrm rot="5400000" flipH="1" flipV="1">
            <a:off x="4605741" y="900837"/>
            <a:ext cx="911039" cy="1053425"/>
          </a:xfrm>
          <a:prstGeom prst="curvedConnector4">
            <a:avLst>
              <a:gd name="adj1" fmla="val -25092"/>
              <a:gd name="adj2" fmla="val 82481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5273215" y="832207"/>
            <a:ext cx="3711306" cy="348928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5587974" y="837358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3850231" y="1254912"/>
            <a:ext cx="1368635" cy="62815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Recap tab </a:t>
            </a:r>
            <a:r>
              <a:rPr lang="en-GB" sz="1050">
                <a:solidFill>
                  <a:srgbClr val="9B57D3"/>
                </a:solidFill>
              </a:rPr>
              <a:t>with</a:t>
            </a:r>
            <a:r>
              <a:rPr lang="en-GB" sz="1050" b="1">
                <a:solidFill>
                  <a:srgbClr val="9B57D3"/>
                </a:solidFill>
              </a:rPr>
              <a:t> call Highlights </a:t>
            </a:r>
            <a:r>
              <a:rPr lang="en-GB" sz="1050">
                <a:solidFill>
                  <a:srgbClr val="9B57D3"/>
                </a:solidFill>
              </a:rPr>
              <a:t>and</a:t>
            </a:r>
            <a:r>
              <a:rPr lang="en-GB" sz="1050" b="1">
                <a:solidFill>
                  <a:srgbClr val="9B57D3"/>
                </a:solidFill>
              </a:rPr>
              <a:t> follow-up action </a:t>
            </a:r>
            <a:r>
              <a:rPr lang="en-GB" sz="1050">
                <a:solidFill>
                  <a:srgbClr val="9B57D3"/>
                </a:solidFill>
              </a:rPr>
              <a:t>items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F433FE-1DCD-448F-EB24-63408247619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DCF918-7973-08D9-77F7-CCD6E6E7169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A95C5-C2BB-8B7C-22DF-60503FEE94A2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23C1-6ADD-7C68-AA27-780FC5FF5C96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25482E7-5942-3878-C01C-6FA2A54EAD5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BFE67-136C-C50A-6FD9-703060BD0A0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B71BCE-C2F6-E97B-394A-71C652FEF570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F99563-E1F9-A57C-B42B-4EC1F3113A3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4E6DD50D-BD94-F32B-5A12-213FDA589135}"/>
              </a:ext>
            </a:extLst>
          </p:cNvPr>
          <p:cNvCxnSpPr>
            <a:cxnSpLocks/>
            <a:stCxn id="34" idx="1"/>
            <a:endCxn id="33" idx="6"/>
          </p:cNvCxnSpPr>
          <p:nvPr/>
        </p:nvCxnSpPr>
        <p:spPr>
          <a:xfrm rot="10800000">
            <a:off x="5823292" y="1510592"/>
            <a:ext cx="1427210" cy="601941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82AF455-276A-92C9-D287-6DB9CAE6747D}"/>
              </a:ext>
            </a:extLst>
          </p:cNvPr>
          <p:cNvSpPr/>
          <p:nvPr/>
        </p:nvSpPr>
        <p:spPr bwMode="auto">
          <a:xfrm>
            <a:off x="5563241" y="1375919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B5B7FE-B628-EC22-9D87-7D0C6382B977}"/>
              </a:ext>
            </a:extLst>
          </p:cNvPr>
          <p:cNvSpPr/>
          <p:nvPr/>
        </p:nvSpPr>
        <p:spPr>
          <a:xfrm>
            <a:off x="7250502" y="1798453"/>
            <a:ext cx="1549592" cy="62815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Sentences in a bulleted list that </a:t>
            </a:r>
            <a:r>
              <a:rPr lang="en-GB" sz="1050" b="1">
                <a:solidFill>
                  <a:srgbClr val="9B57D3"/>
                </a:solidFill>
              </a:rPr>
              <a:t>summarize</a:t>
            </a:r>
            <a:r>
              <a:rPr lang="en-GB" sz="1050">
                <a:solidFill>
                  <a:srgbClr val="9B57D3"/>
                </a:solidFill>
              </a:rPr>
              <a:t> </a:t>
            </a:r>
            <a:r>
              <a:rPr lang="en-GB" sz="1050" b="1">
                <a:solidFill>
                  <a:srgbClr val="9B57D3"/>
                </a:solidFill>
              </a:rPr>
              <a:t>each section </a:t>
            </a:r>
            <a:r>
              <a:rPr lang="en-GB" sz="1050">
                <a:solidFill>
                  <a:srgbClr val="9B57D3"/>
                </a:solidFill>
              </a:rPr>
              <a:t>of the conversation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29FDDD6-8C5F-70C6-4FFA-6742E3A20F24}"/>
              </a:ext>
            </a:extLst>
          </p:cNvPr>
          <p:cNvSpPr/>
          <p:nvPr/>
        </p:nvSpPr>
        <p:spPr bwMode="auto">
          <a:xfrm>
            <a:off x="5587974" y="2307505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9" name="Connector: Elbow 138">
            <a:extLst>
              <a:ext uri="{FF2B5EF4-FFF2-40B4-BE49-F238E27FC236}">
                <a16:creationId xmlns:a16="http://schemas.microsoft.com/office/drawing/2014/main" id="{BADFCC39-1EBB-8DC4-B304-C51B35015BDB}"/>
              </a:ext>
            </a:extLst>
          </p:cNvPr>
          <p:cNvCxnSpPr>
            <a:cxnSpLocks/>
            <a:stCxn id="60" idx="1"/>
            <a:endCxn id="56" idx="6"/>
          </p:cNvCxnSpPr>
          <p:nvPr/>
        </p:nvCxnSpPr>
        <p:spPr>
          <a:xfrm rot="10800000">
            <a:off x="5848026" y="2442177"/>
            <a:ext cx="1063121" cy="740614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D4CC7A9-E863-1DAA-4670-D766D111F3C5}"/>
              </a:ext>
            </a:extLst>
          </p:cNvPr>
          <p:cNvSpPr/>
          <p:nvPr/>
        </p:nvSpPr>
        <p:spPr>
          <a:xfrm>
            <a:off x="6911146" y="2970460"/>
            <a:ext cx="1162019" cy="4246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Action items </a:t>
            </a:r>
            <a:r>
              <a:rPr lang="en-GB" sz="1050">
                <a:solidFill>
                  <a:srgbClr val="9B57D3"/>
                </a:solidFill>
              </a:rPr>
              <a:t>in a bulleted list</a:t>
            </a:r>
          </a:p>
        </p:txBody>
      </p:sp>
      <p:cxnSp>
        <p:nvCxnSpPr>
          <p:cNvPr id="86" name="Connector: Elbow 138">
            <a:extLst>
              <a:ext uri="{FF2B5EF4-FFF2-40B4-BE49-F238E27FC236}">
                <a16:creationId xmlns:a16="http://schemas.microsoft.com/office/drawing/2014/main" id="{9BF1AED2-52D1-774B-EAF4-2B08360FD4FB}"/>
              </a:ext>
            </a:extLst>
          </p:cNvPr>
          <p:cNvCxnSpPr>
            <a:cxnSpLocks/>
            <a:stCxn id="88" idx="2"/>
            <a:endCxn id="87" idx="0"/>
          </p:cNvCxnSpPr>
          <p:nvPr/>
        </p:nvCxnSpPr>
        <p:spPr>
          <a:xfrm rot="5400000" flipH="1" flipV="1">
            <a:off x="5401456" y="-251104"/>
            <a:ext cx="9446" cy="1534742"/>
          </a:xfrm>
          <a:prstGeom prst="curvedConnector5">
            <a:avLst>
              <a:gd name="adj1" fmla="val -2420072"/>
              <a:gd name="adj2" fmla="val 61802"/>
              <a:gd name="adj3" fmla="val 2520072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A201FC65-8983-EA05-5DFF-C2ACDC98FD4D}"/>
              </a:ext>
            </a:extLst>
          </p:cNvPr>
          <p:cNvSpPr/>
          <p:nvPr/>
        </p:nvSpPr>
        <p:spPr bwMode="auto">
          <a:xfrm>
            <a:off x="6043524" y="51154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281234C-001B-DD9A-B269-44C594F9D15B}"/>
              </a:ext>
            </a:extLst>
          </p:cNvPr>
          <p:cNvSpPr/>
          <p:nvPr/>
        </p:nvSpPr>
        <p:spPr>
          <a:xfrm>
            <a:off x="4146522" y="91015"/>
            <a:ext cx="984572" cy="42997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Meeting title</a:t>
            </a:r>
            <a:endParaRPr lang="en-GB" sz="1050">
              <a:solidFill>
                <a:srgbClr val="9B57D3"/>
              </a:solidFill>
            </a:endParaRPr>
          </a:p>
        </p:txBody>
      </p:sp>
      <p:cxnSp>
        <p:nvCxnSpPr>
          <p:cNvPr id="94" name="Connector: Elbow 138">
            <a:extLst>
              <a:ext uri="{FF2B5EF4-FFF2-40B4-BE49-F238E27FC236}">
                <a16:creationId xmlns:a16="http://schemas.microsoft.com/office/drawing/2014/main" id="{40B5F5AF-D3F2-DD9A-AFA9-F5BB8EE155E7}"/>
              </a:ext>
            </a:extLst>
          </p:cNvPr>
          <p:cNvCxnSpPr>
            <a:cxnSpLocks/>
            <a:stCxn id="96" idx="1"/>
            <a:endCxn id="95" idx="6"/>
          </p:cNvCxnSpPr>
          <p:nvPr/>
        </p:nvCxnSpPr>
        <p:spPr>
          <a:xfrm rot="10800000">
            <a:off x="9395487" y="1265084"/>
            <a:ext cx="894918" cy="487558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>
            <a:extLst>
              <a:ext uri="{FF2B5EF4-FFF2-40B4-BE49-F238E27FC236}">
                <a16:creationId xmlns:a16="http://schemas.microsoft.com/office/drawing/2014/main" id="{63B1511B-2913-7A4A-066A-1135C7B5CDC4}"/>
              </a:ext>
            </a:extLst>
          </p:cNvPr>
          <p:cNvSpPr/>
          <p:nvPr/>
        </p:nvSpPr>
        <p:spPr bwMode="auto">
          <a:xfrm>
            <a:off x="9136287" y="1130412"/>
            <a:ext cx="259200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7C0DCE3-287F-019C-9862-895A87C7136F}"/>
              </a:ext>
            </a:extLst>
          </p:cNvPr>
          <p:cNvSpPr/>
          <p:nvPr/>
        </p:nvSpPr>
        <p:spPr>
          <a:xfrm>
            <a:off x="10290405" y="1622214"/>
            <a:ext cx="1044345" cy="26085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Call</a:t>
            </a:r>
            <a:r>
              <a:rPr lang="en-GB" sz="1050">
                <a:solidFill>
                  <a:srgbClr val="9B57D3"/>
                </a:solidFill>
              </a:rPr>
              <a:t> transcript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4FD35CF-C442-F846-1537-39F2D79C8067}"/>
              </a:ext>
            </a:extLst>
          </p:cNvPr>
          <p:cNvSpPr/>
          <p:nvPr/>
        </p:nvSpPr>
        <p:spPr bwMode="auto">
          <a:xfrm>
            <a:off x="8481778" y="5221145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04" name="Connector: Elbow 138">
            <a:extLst>
              <a:ext uri="{FF2B5EF4-FFF2-40B4-BE49-F238E27FC236}">
                <a16:creationId xmlns:a16="http://schemas.microsoft.com/office/drawing/2014/main" id="{97C4C2CB-59E2-5151-2CEF-8C782B367099}"/>
              </a:ext>
            </a:extLst>
          </p:cNvPr>
          <p:cNvCxnSpPr>
            <a:cxnSpLocks/>
            <a:stCxn id="105" idx="2"/>
            <a:endCxn id="103" idx="2"/>
          </p:cNvCxnSpPr>
          <p:nvPr/>
        </p:nvCxnSpPr>
        <p:spPr>
          <a:xfrm rot="16200000" flipH="1">
            <a:off x="6479521" y="3353559"/>
            <a:ext cx="161545" cy="3842969"/>
          </a:xfrm>
          <a:prstGeom prst="curvedConnector2">
            <a:avLst/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2B2FC31A-F231-FB92-E462-A746C6B972E4}"/>
              </a:ext>
            </a:extLst>
          </p:cNvPr>
          <p:cNvSpPr/>
          <p:nvPr/>
        </p:nvSpPr>
        <p:spPr>
          <a:xfrm>
            <a:off x="3954491" y="4456162"/>
            <a:ext cx="1368635" cy="73811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Playback capability, </a:t>
            </a:r>
            <a:r>
              <a:rPr lang="en-GB" sz="1050">
                <a:solidFill>
                  <a:srgbClr val="9B57D3"/>
                </a:solidFill>
              </a:rPr>
              <a:t>available only </a:t>
            </a:r>
            <a:r>
              <a:rPr lang="en-GB" sz="1050" b="1">
                <a:solidFill>
                  <a:srgbClr val="9B57D3"/>
                </a:solidFill>
              </a:rPr>
              <a:t>to the meeting organizer </a:t>
            </a:r>
            <a:r>
              <a:rPr lang="en-GB" sz="1050">
                <a:solidFill>
                  <a:srgbClr val="9B57D3"/>
                </a:solidFill>
              </a:rPr>
              <a:t>and</a:t>
            </a:r>
            <a:r>
              <a:rPr lang="en-GB" sz="1050" b="1">
                <a:solidFill>
                  <a:srgbClr val="9B57D3"/>
                </a:solidFill>
              </a:rPr>
              <a:t> call recorder</a:t>
            </a:r>
            <a:endParaRPr lang="en-GB" sz="1050">
              <a:solidFill>
                <a:srgbClr val="9B57D3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F7EB8AA-0513-2D96-CEEA-F95181F61F44}"/>
              </a:ext>
            </a:extLst>
          </p:cNvPr>
          <p:cNvSpPr/>
          <p:nvPr/>
        </p:nvSpPr>
        <p:spPr bwMode="auto">
          <a:xfrm>
            <a:off x="5722954" y="1676167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24" name="Connector: Elbow 138">
            <a:extLst>
              <a:ext uri="{FF2B5EF4-FFF2-40B4-BE49-F238E27FC236}">
                <a16:creationId xmlns:a16="http://schemas.microsoft.com/office/drawing/2014/main" id="{672F74B5-729F-5272-D00D-34C4F19D0999}"/>
              </a:ext>
            </a:extLst>
          </p:cNvPr>
          <p:cNvCxnSpPr>
            <a:cxnSpLocks/>
            <a:stCxn id="125" idx="0"/>
            <a:endCxn id="123" idx="4"/>
          </p:cNvCxnSpPr>
          <p:nvPr/>
        </p:nvCxnSpPr>
        <p:spPr>
          <a:xfrm rot="5400000" flipH="1" flipV="1">
            <a:off x="4807513" y="1671987"/>
            <a:ext cx="771943" cy="1318991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10FD033-A515-0232-CC29-1CC96089C895}"/>
              </a:ext>
            </a:extLst>
          </p:cNvPr>
          <p:cNvSpPr/>
          <p:nvPr/>
        </p:nvSpPr>
        <p:spPr>
          <a:xfrm>
            <a:off x="3878783" y="2717453"/>
            <a:ext cx="1310411" cy="4246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Highlights won't be generated if the </a:t>
            </a:r>
            <a:r>
              <a:rPr lang="en-GB" sz="1050" b="1">
                <a:solidFill>
                  <a:srgbClr val="9B57D3"/>
                </a:solidFill>
              </a:rPr>
              <a:t>meeting recording duration exceeds 70 minutes</a:t>
            </a:r>
            <a:endParaRPr lang="en-GB" sz="1050">
              <a:solidFill>
                <a:srgbClr val="9B57D3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DD069C1D-F07B-2097-B54A-E85E012436DD}"/>
              </a:ext>
            </a:extLst>
          </p:cNvPr>
          <p:cNvSpPr/>
          <p:nvPr/>
        </p:nvSpPr>
        <p:spPr bwMode="auto">
          <a:xfrm>
            <a:off x="8489903" y="473954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41" name="Connector: Elbow 138">
            <a:extLst>
              <a:ext uri="{FF2B5EF4-FFF2-40B4-BE49-F238E27FC236}">
                <a16:creationId xmlns:a16="http://schemas.microsoft.com/office/drawing/2014/main" id="{53DE20CB-C05D-39F6-8205-458E4F60A7AE}"/>
              </a:ext>
            </a:extLst>
          </p:cNvPr>
          <p:cNvCxnSpPr>
            <a:cxnSpLocks/>
            <a:stCxn id="142" idx="2"/>
            <a:endCxn id="140" idx="6"/>
          </p:cNvCxnSpPr>
          <p:nvPr/>
        </p:nvCxnSpPr>
        <p:spPr>
          <a:xfrm rot="5400000" flipH="1">
            <a:off x="9322671" y="4301500"/>
            <a:ext cx="107129" cy="1252563"/>
          </a:xfrm>
          <a:prstGeom prst="curvedConnector4">
            <a:avLst>
              <a:gd name="adj1" fmla="val -213388"/>
              <a:gd name="adj2" fmla="val 73193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7D0B7BA-0FAB-92C9-4DA7-C6F5509D4848}"/>
              </a:ext>
            </a:extLst>
          </p:cNvPr>
          <p:cNvSpPr/>
          <p:nvPr/>
        </p:nvSpPr>
        <p:spPr>
          <a:xfrm>
            <a:off x="9421507" y="4556684"/>
            <a:ext cx="1162019" cy="4246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Sentiments </a:t>
            </a:r>
            <a:r>
              <a:rPr lang="en-GB" sz="1050">
                <a:solidFill>
                  <a:srgbClr val="9B57D3"/>
                </a:solidFill>
              </a:rPr>
              <a:t>detected in the conversation</a:t>
            </a: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1DF1449E-64B6-DCE8-AC4D-D5F16F0B3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131C722C-CDB1-21A7-8517-6E13DFCDF2E9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700 </a:t>
            </a:r>
          </a:p>
        </p:txBody>
      </p:sp>
    </p:spTree>
    <p:extLst>
      <p:ext uri="{BB962C8B-B14F-4D97-AF65-F5344CB8AC3E}">
        <p14:creationId xmlns:p14="http://schemas.microsoft.com/office/powerpoint/2010/main" val="4495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5DEAA06-0494-46A9-3B61-56497713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43" y="697520"/>
            <a:ext cx="6561746" cy="50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838134" y="2184998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 supported and assisted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fully engage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customers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while also tracking essential highlights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key follow-ups during meetings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post-call communication.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Supported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67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6026601" y="1914526"/>
            <a:ext cx="4489000" cy="298605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F433FE-1DCD-448F-EB24-63408247619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DCF918-7973-08D9-77F7-CCD6E6E716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A95C5-C2BB-8B7C-22DF-60503FEE94A2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23C1-6ADD-7C68-AA27-780FC5FF5C96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25482E7-5942-3878-C01C-6FA2A54EAD5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BFE67-136C-C50A-6FD9-703060BD0A0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B71BCE-C2F6-E97B-394A-71C652FEF570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F99563-E1F9-A57C-B42B-4EC1F3113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D29FDDD6-8C5F-70C6-4FFA-6742E3A20F24}"/>
              </a:ext>
            </a:extLst>
          </p:cNvPr>
          <p:cNvSpPr/>
          <p:nvPr/>
        </p:nvSpPr>
        <p:spPr bwMode="auto">
          <a:xfrm>
            <a:off x="8386585" y="3166706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9" name="Connector: Elbow 138">
            <a:extLst>
              <a:ext uri="{FF2B5EF4-FFF2-40B4-BE49-F238E27FC236}">
                <a16:creationId xmlns:a16="http://schemas.microsoft.com/office/drawing/2014/main" id="{BADFCC39-1EBB-8DC4-B304-C51B35015BDB}"/>
              </a:ext>
            </a:extLst>
          </p:cNvPr>
          <p:cNvCxnSpPr>
            <a:cxnSpLocks/>
            <a:stCxn id="60" idx="1"/>
            <a:endCxn id="56" idx="6"/>
          </p:cNvCxnSpPr>
          <p:nvPr/>
        </p:nvCxnSpPr>
        <p:spPr>
          <a:xfrm rot="10800000" flipH="1" flipV="1">
            <a:off x="8065626" y="2289200"/>
            <a:ext cx="581010" cy="1012177"/>
          </a:xfrm>
          <a:prstGeom prst="curvedConnector5">
            <a:avLst>
              <a:gd name="adj1" fmla="val -39345"/>
              <a:gd name="adj2" fmla="val 53836"/>
              <a:gd name="adj3" fmla="val 139345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D4CC7A9-E863-1DAA-4670-D766D111F3C5}"/>
              </a:ext>
            </a:extLst>
          </p:cNvPr>
          <p:cNvSpPr/>
          <p:nvPr/>
        </p:nvSpPr>
        <p:spPr>
          <a:xfrm>
            <a:off x="8065626" y="2076870"/>
            <a:ext cx="1682513" cy="4246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Data</a:t>
            </a:r>
            <a:r>
              <a:rPr lang="en-GB" sz="1050" b="1">
                <a:solidFill>
                  <a:srgbClr val="9B57D3"/>
                </a:solidFill>
              </a:rPr>
              <a:t> is pre-filled </a:t>
            </a:r>
            <a:r>
              <a:rPr lang="en-GB" sz="1050">
                <a:solidFill>
                  <a:srgbClr val="9B57D3"/>
                </a:solidFill>
              </a:rPr>
              <a:t>from</a:t>
            </a:r>
            <a:r>
              <a:rPr lang="en-GB" sz="1050" b="1">
                <a:solidFill>
                  <a:srgbClr val="9B57D3"/>
                </a:solidFill>
              </a:rPr>
              <a:t> the meeting summary</a:t>
            </a:r>
            <a:endParaRPr lang="en-GB" sz="1050">
              <a:solidFill>
                <a:srgbClr val="9B57D3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F7EB8AA-0513-2D96-CEEA-F95181F61F44}"/>
              </a:ext>
            </a:extLst>
          </p:cNvPr>
          <p:cNvSpPr/>
          <p:nvPr/>
        </p:nvSpPr>
        <p:spPr bwMode="auto">
          <a:xfrm>
            <a:off x="5584779" y="2962369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24" name="Connector: Elbow 138">
            <a:extLst>
              <a:ext uri="{FF2B5EF4-FFF2-40B4-BE49-F238E27FC236}">
                <a16:creationId xmlns:a16="http://schemas.microsoft.com/office/drawing/2014/main" id="{672F74B5-729F-5272-D00D-34C4F19D0999}"/>
              </a:ext>
            </a:extLst>
          </p:cNvPr>
          <p:cNvCxnSpPr>
            <a:cxnSpLocks/>
            <a:stCxn id="125" idx="0"/>
            <a:endCxn id="123" idx="4"/>
          </p:cNvCxnSpPr>
          <p:nvPr/>
        </p:nvCxnSpPr>
        <p:spPr>
          <a:xfrm rot="5400000" flipH="1" flipV="1">
            <a:off x="5033514" y="2821197"/>
            <a:ext cx="270775" cy="1091807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10FD033-A515-0232-CC29-1CC96089C895}"/>
              </a:ext>
            </a:extLst>
          </p:cNvPr>
          <p:cNvSpPr/>
          <p:nvPr/>
        </p:nvSpPr>
        <p:spPr>
          <a:xfrm>
            <a:off x="4110019" y="3502487"/>
            <a:ext cx="1025957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Create</a:t>
            </a:r>
            <a:r>
              <a:rPr lang="en-GB" sz="1050">
                <a:solidFill>
                  <a:srgbClr val="9B57D3"/>
                </a:solidFill>
              </a:rPr>
              <a:t> a </a:t>
            </a:r>
            <a:r>
              <a:rPr lang="en-GB" sz="1050" b="1">
                <a:solidFill>
                  <a:srgbClr val="9B57D3"/>
                </a:solidFill>
              </a:rPr>
              <a:t>task</a:t>
            </a:r>
            <a:r>
              <a:rPr lang="en-GB" sz="1050">
                <a:solidFill>
                  <a:srgbClr val="9B57D3"/>
                </a:solidFill>
              </a:rPr>
              <a:t> based on a follow-up</a:t>
            </a: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4703AB3E-7E67-F616-BC70-6D4E9FDC9C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E7DCBE9C-3A49-BC4F-58C3-68AE98898A3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800 </a:t>
            </a:r>
          </a:p>
        </p:txBody>
      </p:sp>
    </p:spTree>
    <p:extLst>
      <p:ext uri="{BB962C8B-B14F-4D97-AF65-F5344CB8AC3E}">
        <p14:creationId xmlns:p14="http://schemas.microsoft.com/office/powerpoint/2010/main" val="8474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94000">
              <a:schemeClr val="bg1">
                <a:lumMod val="95000"/>
              </a:schemeClr>
            </a:gs>
            <a:gs pos="61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413806" y="5277524"/>
            <a:ext cx="704267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works as a seller at the coffee company and receives numerous emails daily. Sometimes, these emails are quite lengthy, and he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doesn't have the time to delve into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details and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the CRM to keep his colleagues informed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</a:t>
            </a:r>
            <a:r>
              <a:rPr lang="en-US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b="1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quickly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catch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on emails by getting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concise email thread summaries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that I can 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ave to the CRM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keeping both myself and the entire sales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up to date.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Email-Burdened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001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Read Me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450D994D-2C38-27C5-086D-473F4EF7D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007" y="459991"/>
            <a:ext cx="6572112" cy="38704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1"/>
          </p:cNvCxnSpPr>
          <p:nvPr/>
        </p:nvCxnSpPr>
        <p:spPr>
          <a:xfrm rot="16200000" flipH="1">
            <a:off x="9026476" y="2804195"/>
            <a:ext cx="914276" cy="1186194"/>
          </a:xfrm>
          <a:prstGeom prst="curvedConnector3">
            <a:avLst>
              <a:gd name="adj1" fmla="val -25003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10051207" y="2395201"/>
            <a:ext cx="1405277" cy="1934840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10411140" y="3860715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10038627" y="381498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8490369" y="2940154"/>
            <a:ext cx="800295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Copy</a:t>
            </a:r>
            <a:r>
              <a:rPr lang="en-GB" sz="1050">
                <a:solidFill>
                  <a:srgbClr val="474091"/>
                </a:solidFill>
              </a:rPr>
              <a:t> the summary</a:t>
            </a:r>
          </a:p>
        </p:txBody>
      </p:sp>
      <p:cxnSp>
        <p:nvCxnSpPr>
          <p:cNvPr id="154" name="Connector: Elbow 138">
            <a:extLst>
              <a:ext uri="{FF2B5EF4-FFF2-40B4-BE49-F238E27FC236}">
                <a16:creationId xmlns:a16="http://schemas.microsoft.com/office/drawing/2014/main" id="{D5FC4C2B-DC7D-8765-6B58-DCDA0351578B}"/>
              </a:ext>
            </a:extLst>
          </p:cNvPr>
          <p:cNvCxnSpPr>
            <a:cxnSpLocks/>
            <a:stCxn id="157" idx="0"/>
            <a:endCxn id="146" idx="4"/>
          </p:cNvCxnSpPr>
          <p:nvPr/>
        </p:nvCxnSpPr>
        <p:spPr>
          <a:xfrm rot="16200000" flipH="1">
            <a:off x="9643452" y="3232345"/>
            <a:ext cx="31514" cy="1763913"/>
          </a:xfrm>
          <a:prstGeom prst="curvedConnector5">
            <a:avLst>
              <a:gd name="adj1" fmla="val -725392"/>
              <a:gd name="adj2" fmla="val 61022"/>
              <a:gd name="adj3" fmla="val 825392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E59BA6B-A4D3-14F4-7040-BD78DC16E51B}"/>
              </a:ext>
            </a:extLst>
          </p:cNvPr>
          <p:cNvSpPr/>
          <p:nvPr/>
        </p:nvSpPr>
        <p:spPr>
          <a:xfrm>
            <a:off x="8258405" y="4098544"/>
            <a:ext cx="1037696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Save</a:t>
            </a:r>
            <a:r>
              <a:rPr lang="en-GB" sz="1050">
                <a:solidFill>
                  <a:srgbClr val="474091"/>
                </a:solidFill>
              </a:rPr>
              <a:t> the summary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7E6C1D-CEAE-0E2F-0903-7D28ECB1C3B7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775B0E-F07F-0D97-15EC-1AC96F392B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894A0B-2E71-9BE0-6528-FCF43FF26051}"/>
              </a:ext>
            </a:extLst>
          </p:cNvPr>
          <p:cNvSpPr txBox="1"/>
          <p:nvPr/>
        </p:nvSpPr>
        <p:spPr>
          <a:xfrm>
            <a:off x="2296430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0E6460-AE02-B679-B8A4-87DF94F86F04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C63A22D3-DDD0-79F7-33CB-8F32A9C7B2D4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A8745-8A56-CEB5-044B-43BDE591658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C0EBC4-DF82-C815-AC39-5A0CB621BAE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124C7-36A4-8354-36EC-6214B93CDD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4B57C5C-2AEA-E298-0DCD-F3727B7491BB}"/>
              </a:ext>
            </a:extLst>
          </p:cNvPr>
          <p:cNvSpPr/>
          <p:nvPr/>
        </p:nvSpPr>
        <p:spPr>
          <a:xfrm>
            <a:off x="1209408" y="2598490"/>
            <a:ext cx="2498940" cy="1635083"/>
          </a:xfrm>
          <a:prstGeom prst="wedgeEllipseCallout">
            <a:avLst>
              <a:gd name="adj1" fmla="val -63187"/>
              <a:gd name="adj2" fmla="val -35587"/>
            </a:avLst>
          </a:prstGeom>
          <a:solidFill>
            <a:srgbClr val="FD639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This section outlines the </a:t>
            </a:r>
            <a:r>
              <a:rPr lang="en-GB" sz="1400" b="1"/>
              <a:t>user story </a:t>
            </a:r>
            <a:r>
              <a:rPr lang="en-GB" sz="1400"/>
              <a:t>and the requirements of the seller.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E7AA0F1E-19B6-AC0D-0B69-75C7ED35BFC7}"/>
              </a:ext>
            </a:extLst>
          </p:cNvPr>
          <p:cNvSpPr/>
          <p:nvPr/>
        </p:nvSpPr>
        <p:spPr>
          <a:xfrm>
            <a:off x="1579446" y="4808386"/>
            <a:ext cx="2527537" cy="1845426"/>
          </a:xfrm>
          <a:prstGeom prst="wedgeEllipseCallout">
            <a:avLst>
              <a:gd name="adj1" fmla="val -74758"/>
              <a:gd name="adj2" fmla="val -27432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This section simply tells you what the feature is all about and gives a </a:t>
            </a:r>
            <a:r>
              <a:rPr lang="en-GB" sz="1400" b="1"/>
              <a:t>shout-out</a:t>
            </a:r>
            <a:r>
              <a:rPr lang="en-GB" sz="1400"/>
              <a:t> to its </a:t>
            </a:r>
            <a:r>
              <a:rPr lang="en-GB" sz="1400" b="1"/>
              <a:t>fun gamification style</a:t>
            </a:r>
            <a:endParaRPr lang="en-GB" sz="1400"/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2A4B49E2-63B0-FCDE-CB18-2DD2675B9439}"/>
              </a:ext>
            </a:extLst>
          </p:cNvPr>
          <p:cNvSpPr/>
          <p:nvPr/>
        </p:nvSpPr>
        <p:spPr>
          <a:xfrm>
            <a:off x="2152774" y="1025185"/>
            <a:ext cx="2451653" cy="1576217"/>
          </a:xfrm>
          <a:prstGeom prst="wedgeEllipseCallout">
            <a:avLst>
              <a:gd name="adj1" fmla="val -81918"/>
              <a:gd name="adj2" fmla="val -57369"/>
            </a:avLst>
          </a:prstGeom>
          <a:solidFill>
            <a:srgbClr val="9B57D3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This section emphasizes </a:t>
            </a:r>
            <a:r>
              <a:rPr lang="en-GB" sz="1400" b="1"/>
              <a:t>the</a:t>
            </a:r>
            <a:r>
              <a:rPr lang="en-GB" sz="1400"/>
              <a:t> </a:t>
            </a:r>
            <a:r>
              <a:rPr lang="en-GB" sz="1400" b="1"/>
              <a:t>topics</a:t>
            </a:r>
            <a:r>
              <a:rPr lang="en-GB" sz="1400"/>
              <a:t> </a:t>
            </a:r>
            <a:r>
              <a:rPr lang="en-GB" sz="1400" b="1"/>
              <a:t>addressed</a:t>
            </a:r>
            <a:r>
              <a:rPr lang="en-GB" sz="1400"/>
              <a:t> within these tips.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FC02BBE8-1812-2049-340E-3050135CA304}"/>
              </a:ext>
            </a:extLst>
          </p:cNvPr>
          <p:cNvSpPr/>
          <p:nvPr/>
        </p:nvSpPr>
        <p:spPr>
          <a:xfrm>
            <a:off x="6096000" y="2017586"/>
            <a:ext cx="2451653" cy="1576217"/>
          </a:xfrm>
          <a:prstGeom prst="wedgeEllipseCallout">
            <a:avLst>
              <a:gd name="adj1" fmla="val 72710"/>
              <a:gd name="adj2" fmla="val 48383"/>
            </a:avLst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This section showcases </a:t>
            </a:r>
            <a:r>
              <a:rPr lang="en-GB" sz="1400" b="1"/>
              <a:t>tips</a:t>
            </a:r>
            <a:r>
              <a:rPr lang="en-GB" sz="1400"/>
              <a:t>, </a:t>
            </a:r>
            <a:r>
              <a:rPr lang="en-GB" sz="1400" b="1"/>
              <a:t>features</a:t>
            </a:r>
            <a:r>
              <a:rPr lang="en-GB" sz="1400"/>
              <a:t>, and </a:t>
            </a:r>
            <a:r>
              <a:rPr lang="en-GB" sz="1400" b="1"/>
              <a:t>quick</a:t>
            </a:r>
            <a:r>
              <a:rPr lang="en-GB" sz="1400"/>
              <a:t> </a:t>
            </a:r>
            <a:r>
              <a:rPr lang="en-GB" sz="1400" b="1"/>
              <a:t>wins</a:t>
            </a:r>
            <a:r>
              <a:rPr lang="en-GB" sz="1400"/>
              <a:t> through the use of screenshots.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E5BCE9E6-6BC4-D5FC-0707-05B2750998C8}"/>
              </a:ext>
            </a:extLst>
          </p:cNvPr>
          <p:cNvSpPr/>
          <p:nvPr/>
        </p:nvSpPr>
        <p:spPr>
          <a:xfrm>
            <a:off x="7207556" y="5197423"/>
            <a:ext cx="2451653" cy="1576217"/>
          </a:xfrm>
          <a:prstGeom prst="wedgeEllipseCallout">
            <a:avLst>
              <a:gd name="adj1" fmla="val -72983"/>
              <a:gd name="adj2" fmla="val -28967"/>
            </a:avLst>
          </a:prstGeom>
          <a:solidFill>
            <a:srgbClr val="47409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This section provides details about the feature and how it </a:t>
            </a:r>
            <a:r>
              <a:rPr lang="en-GB" sz="1400" b="1"/>
              <a:t>can be used </a:t>
            </a:r>
            <a:r>
              <a:rPr lang="en-GB" sz="1400"/>
              <a:t>by sellers</a:t>
            </a: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FC004541-5200-83EE-77C9-04253EF43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8018" y="5845045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FF45BF-1406-EC4F-6804-B05A0BF56D12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14774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5DEAA06-0494-46A9-3B61-56497713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43" y="697520"/>
            <a:ext cx="6561746" cy="506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838134" y="2184998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 supported and assisted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fully engage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customers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while also tracking essential highlights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key follow-ups during meetings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post-call communication.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Supported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67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(3/4)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6026601" y="1914526"/>
            <a:ext cx="4489000" cy="298605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F433FE-1DCD-448F-EB24-63408247619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DCF918-7973-08D9-77F7-CCD6E6E716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A95C5-C2BB-8B7C-22DF-60503FEE94A2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23C1-6ADD-7C68-AA27-780FC5FF5C96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25482E7-5942-3878-C01C-6FA2A54EAD5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BFE67-136C-C50A-6FD9-703060BD0A0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B71BCE-C2F6-E97B-394A-71C652FEF570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F99563-E1F9-A57C-B42B-4EC1F3113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D29FDDD6-8C5F-70C6-4FFA-6742E3A20F24}"/>
              </a:ext>
            </a:extLst>
          </p:cNvPr>
          <p:cNvSpPr/>
          <p:nvPr/>
        </p:nvSpPr>
        <p:spPr bwMode="auto">
          <a:xfrm>
            <a:off x="8386585" y="3166706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9" name="Connector: Elbow 138">
            <a:extLst>
              <a:ext uri="{FF2B5EF4-FFF2-40B4-BE49-F238E27FC236}">
                <a16:creationId xmlns:a16="http://schemas.microsoft.com/office/drawing/2014/main" id="{BADFCC39-1EBB-8DC4-B304-C51B35015BDB}"/>
              </a:ext>
            </a:extLst>
          </p:cNvPr>
          <p:cNvCxnSpPr>
            <a:cxnSpLocks/>
            <a:stCxn id="60" idx="1"/>
            <a:endCxn id="56" idx="6"/>
          </p:cNvCxnSpPr>
          <p:nvPr/>
        </p:nvCxnSpPr>
        <p:spPr>
          <a:xfrm rot="10800000" flipH="1" flipV="1">
            <a:off x="8065626" y="2289200"/>
            <a:ext cx="581010" cy="1012177"/>
          </a:xfrm>
          <a:prstGeom prst="curvedConnector5">
            <a:avLst>
              <a:gd name="adj1" fmla="val -39345"/>
              <a:gd name="adj2" fmla="val 53836"/>
              <a:gd name="adj3" fmla="val 139345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D4CC7A9-E863-1DAA-4670-D766D111F3C5}"/>
              </a:ext>
            </a:extLst>
          </p:cNvPr>
          <p:cNvSpPr/>
          <p:nvPr/>
        </p:nvSpPr>
        <p:spPr>
          <a:xfrm>
            <a:off x="8065626" y="2076870"/>
            <a:ext cx="1682513" cy="4246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Data</a:t>
            </a:r>
            <a:r>
              <a:rPr lang="en-GB" sz="1050" b="1">
                <a:solidFill>
                  <a:srgbClr val="9B57D3"/>
                </a:solidFill>
              </a:rPr>
              <a:t> is pre-filled </a:t>
            </a:r>
            <a:r>
              <a:rPr lang="en-GB" sz="1050">
                <a:solidFill>
                  <a:srgbClr val="9B57D3"/>
                </a:solidFill>
              </a:rPr>
              <a:t>from</a:t>
            </a:r>
            <a:r>
              <a:rPr lang="en-GB" sz="1050" b="1">
                <a:solidFill>
                  <a:srgbClr val="9B57D3"/>
                </a:solidFill>
              </a:rPr>
              <a:t> the meeting summary</a:t>
            </a:r>
            <a:endParaRPr lang="en-GB" sz="1050">
              <a:solidFill>
                <a:srgbClr val="9B57D3"/>
              </a:solidFill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AF7EB8AA-0513-2D96-CEEA-F95181F61F44}"/>
              </a:ext>
            </a:extLst>
          </p:cNvPr>
          <p:cNvSpPr/>
          <p:nvPr/>
        </p:nvSpPr>
        <p:spPr bwMode="auto">
          <a:xfrm>
            <a:off x="5584779" y="2962369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24" name="Connector: Elbow 138">
            <a:extLst>
              <a:ext uri="{FF2B5EF4-FFF2-40B4-BE49-F238E27FC236}">
                <a16:creationId xmlns:a16="http://schemas.microsoft.com/office/drawing/2014/main" id="{672F74B5-729F-5272-D00D-34C4F19D0999}"/>
              </a:ext>
            </a:extLst>
          </p:cNvPr>
          <p:cNvCxnSpPr>
            <a:cxnSpLocks/>
            <a:stCxn id="125" idx="0"/>
            <a:endCxn id="123" idx="4"/>
          </p:cNvCxnSpPr>
          <p:nvPr/>
        </p:nvCxnSpPr>
        <p:spPr>
          <a:xfrm rot="5400000" flipH="1" flipV="1">
            <a:off x="5033514" y="2821197"/>
            <a:ext cx="270775" cy="1091807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10FD033-A515-0232-CC29-1CC96089C895}"/>
              </a:ext>
            </a:extLst>
          </p:cNvPr>
          <p:cNvSpPr/>
          <p:nvPr/>
        </p:nvSpPr>
        <p:spPr>
          <a:xfrm>
            <a:off x="4110019" y="3502487"/>
            <a:ext cx="1025957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Create</a:t>
            </a:r>
            <a:r>
              <a:rPr lang="en-GB" sz="1050">
                <a:solidFill>
                  <a:srgbClr val="9B57D3"/>
                </a:solidFill>
              </a:rPr>
              <a:t> a </a:t>
            </a:r>
            <a:r>
              <a:rPr lang="en-GB" sz="1050" b="1">
                <a:solidFill>
                  <a:srgbClr val="9B57D3"/>
                </a:solidFill>
              </a:rPr>
              <a:t>task</a:t>
            </a:r>
            <a:r>
              <a:rPr lang="en-GB" sz="1050">
                <a:solidFill>
                  <a:srgbClr val="9B57D3"/>
                </a:solidFill>
              </a:rPr>
              <a:t> based on a follow-up</a:t>
            </a: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9276D56E-3EC2-E429-DEF5-BC2EBD8C98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9B6479F7-7A5D-704F-9A48-4F0503B3A502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900 </a:t>
            </a:r>
          </a:p>
        </p:txBody>
      </p:sp>
    </p:spTree>
    <p:extLst>
      <p:ext uri="{BB962C8B-B14F-4D97-AF65-F5344CB8AC3E}">
        <p14:creationId xmlns:p14="http://schemas.microsoft.com/office/powerpoint/2010/main" val="141084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DABC773-27CE-5905-A980-BAFEBDD3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56" y="983832"/>
            <a:ext cx="6482315" cy="502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838134" y="2184998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be supported and assisted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fully engage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customers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while also tracking essential highlights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key follow-ups during meetings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post-call communication.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Supported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72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(4/4)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5130345" y="1603709"/>
            <a:ext cx="3661230" cy="3296868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9B57D3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4F433FE-1DCD-448F-EB24-63408247619B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DCF918-7973-08D9-77F7-CCD6E6E7169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8A95C5-C2BB-8B7C-22DF-60503FEE94A2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23C1-6ADD-7C68-AA27-780FC5FF5C96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E25482E7-5942-3878-C01C-6FA2A54EAD5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BFE67-136C-C50A-6FD9-703060BD0A0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B71BCE-C2F6-E97B-394A-71C652FEF570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BF99563-E1F9-A57C-B42B-4EC1F3113A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23" name="Oval 122">
            <a:extLst>
              <a:ext uri="{FF2B5EF4-FFF2-40B4-BE49-F238E27FC236}">
                <a16:creationId xmlns:a16="http://schemas.microsoft.com/office/drawing/2014/main" id="{AF7EB8AA-0513-2D96-CEEA-F95181F61F44}"/>
              </a:ext>
            </a:extLst>
          </p:cNvPr>
          <p:cNvSpPr/>
          <p:nvPr/>
        </p:nvSpPr>
        <p:spPr bwMode="auto">
          <a:xfrm>
            <a:off x="6457454" y="1383652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24" name="Connector: Elbow 138">
            <a:extLst>
              <a:ext uri="{FF2B5EF4-FFF2-40B4-BE49-F238E27FC236}">
                <a16:creationId xmlns:a16="http://schemas.microsoft.com/office/drawing/2014/main" id="{672F74B5-729F-5272-D00D-34C4F19D0999}"/>
              </a:ext>
            </a:extLst>
          </p:cNvPr>
          <p:cNvCxnSpPr>
            <a:cxnSpLocks/>
            <a:stCxn id="125" idx="3"/>
            <a:endCxn id="123" idx="2"/>
          </p:cNvCxnSpPr>
          <p:nvPr/>
        </p:nvCxnSpPr>
        <p:spPr>
          <a:xfrm flipH="1" flipV="1">
            <a:off x="6457454" y="1518324"/>
            <a:ext cx="1941167" cy="2487322"/>
          </a:xfrm>
          <a:prstGeom prst="curvedConnector5">
            <a:avLst>
              <a:gd name="adj1" fmla="val -11776"/>
              <a:gd name="adj2" fmla="val 53189"/>
              <a:gd name="adj3" fmla="val 111776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A10FD033-A515-0232-CC29-1CC96089C895}"/>
              </a:ext>
            </a:extLst>
          </p:cNvPr>
          <p:cNvSpPr/>
          <p:nvPr/>
        </p:nvSpPr>
        <p:spPr>
          <a:xfrm>
            <a:off x="6717505" y="3712353"/>
            <a:ext cx="1681116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Names </a:t>
            </a:r>
            <a:r>
              <a:rPr lang="en-GB" sz="1050">
                <a:solidFill>
                  <a:srgbClr val="9B57D3"/>
                </a:solidFill>
              </a:rPr>
              <a:t>of the people</a:t>
            </a:r>
            <a:r>
              <a:rPr lang="en-GB" sz="1050" b="1">
                <a:solidFill>
                  <a:srgbClr val="9B57D3"/>
                </a:solidFill>
              </a:rPr>
              <a:t> </a:t>
            </a:r>
            <a:r>
              <a:rPr lang="en-GB" sz="1050">
                <a:solidFill>
                  <a:srgbClr val="9B57D3"/>
                </a:solidFill>
              </a:rPr>
              <a:t>who</a:t>
            </a:r>
            <a:r>
              <a:rPr lang="en-GB" sz="1050" b="1">
                <a:solidFill>
                  <a:srgbClr val="9B57D3"/>
                </a:solidFill>
              </a:rPr>
              <a:t> participated </a:t>
            </a:r>
            <a:r>
              <a:rPr lang="en-GB" sz="1050">
                <a:solidFill>
                  <a:srgbClr val="9B57D3"/>
                </a:solidFill>
              </a:rPr>
              <a:t>in the meeting</a:t>
            </a:r>
          </a:p>
        </p:txBody>
      </p: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7645E493-8D50-0597-3391-B5CB6A8158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E6D13F40-3A79-3D44-C081-16A96030F3F4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1000 </a:t>
            </a:r>
          </a:p>
        </p:txBody>
      </p:sp>
    </p:spTree>
    <p:extLst>
      <p:ext uri="{BB962C8B-B14F-4D97-AF65-F5344CB8AC3E}">
        <p14:creationId xmlns:p14="http://schemas.microsoft.com/office/powerpoint/2010/main" val="19234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708748" y="154451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71740" y="5731099"/>
            <a:ext cx="698149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needs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promptly send follow-ups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actions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customers after calls, but she often misses this because she has to take notes and double-check certain data with the CRM.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Without Sales Copilot, she used to frequently miss these crucial follow-up tasks.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make follow-ups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prioritizing next steps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expedite deal closures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maintain strong customer relationships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906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ready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CB56D86-53AA-24FC-B2C6-3C348E84B483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12BFE-3D54-735E-CA06-AB2B2AE9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7856B-1383-87FE-79B4-06662F2C9803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188B4B-70E7-6B98-47C9-0519F547D80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C7E3411-B9E7-9EDF-0909-5D6C6B3A8AC3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583AC-1FC9-C69A-2D5C-5A9074E344E1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57826B-4D21-438B-F84F-81A8A119A659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7B0748-0FE3-0229-A3E2-A68543A35AB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E5995-A391-8B3F-1FBF-4495E8E2DE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2674" b="61894"/>
          <a:stretch/>
        </p:blipFill>
        <p:spPr>
          <a:xfrm>
            <a:off x="4555696" y="176957"/>
            <a:ext cx="4231721" cy="2192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730F64E-4D8A-A53E-5DE9-A83171BAC257}"/>
              </a:ext>
            </a:extLst>
          </p:cNvPr>
          <p:cNvSpPr/>
          <p:nvPr/>
        </p:nvSpPr>
        <p:spPr>
          <a:xfrm>
            <a:off x="9535240" y="1043217"/>
            <a:ext cx="1682513" cy="76226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Copy to </a:t>
            </a:r>
            <a:r>
              <a:rPr lang="en-GB" sz="1050">
                <a:solidFill>
                  <a:srgbClr val="9B57D3"/>
                </a:solidFill>
              </a:rPr>
              <a:t>clipboard and then </a:t>
            </a:r>
            <a:r>
              <a:rPr lang="en-GB" sz="1050" b="1">
                <a:solidFill>
                  <a:srgbClr val="9B57D3"/>
                </a:solidFill>
              </a:rPr>
              <a:t>paste</a:t>
            </a:r>
            <a:r>
              <a:rPr lang="en-GB" sz="1050">
                <a:solidFill>
                  <a:srgbClr val="9B57D3"/>
                </a:solidFill>
              </a:rPr>
              <a:t> the </a:t>
            </a:r>
            <a:r>
              <a:rPr lang="en-GB" sz="1050" b="1">
                <a:solidFill>
                  <a:srgbClr val="9B57D3"/>
                </a:solidFill>
              </a:rPr>
              <a:t>data</a:t>
            </a:r>
            <a:r>
              <a:rPr lang="en-GB" sz="1050">
                <a:solidFill>
                  <a:srgbClr val="9B57D3"/>
                </a:solidFill>
              </a:rPr>
              <a:t> into an email, Teams chat or any other tool you like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94FF56-627D-482F-CB0F-392F4002D1D0}"/>
              </a:ext>
            </a:extLst>
          </p:cNvPr>
          <p:cNvSpPr/>
          <p:nvPr/>
        </p:nvSpPr>
        <p:spPr bwMode="auto">
          <a:xfrm>
            <a:off x="6445898" y="4209000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C506941D-FD86-9803-5EB0-2AF57D26DE49}"/>
              </a:ext>
            </a:extLst>
          </p:cNvPr>
          <p:cNvCxnSpPr>
            <a:cxnSpLocks/>
            <a:stCxn id="28" idx="1"/>
            <a:endCxn id="26" idx="2"/>
          </p:cNvCxnSpPr>
          <p:nvPr/>
        </p:nvCxnSpPr>
        <p:spPr>
          <a:xfrm rot="10800000" flipH="1">
            <a:off x="4535868" y="4343673"/>
            <a:ext cx="1910030" cy="48505"/>
          </a:xfrm>
          <a:prstGeom prst="curvedConnector5">
            <a:avLst>
              <a:gd name="adj1" fmla="val -11968"/>
              <a:gd name="adj2" fmla="val 1075957"/>
              <a:gd name="adj3" fmla="val 90841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BAFE4C-E40C-073B-6BEE-4F6B7178E1DA}"/>
              </a:ext>
            </a:extLst>
          </p:cNvPr>
          <p:cNvSpPr/>
          <p:nvPr/>
        </p:nvSpPr>
        <p:spPr>
          <a:xfrm>
            <a:off x="4535868" y="4098884"/>
            <a:ext cx="1560132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The </a:t>
            </a:r>
            <a:r>
              <a:rPr lang="en-GB" sz="1050" b="1">
                <a:solidFill>
                  <a:srgbClr val="9B57D3"/>
                </a:solidFill>
              </a:rPr>
              <a:t>summary</a:t>
            </a:r>
            <a:r>
              <a:rPr lang="en-GB" sz="1050">
                <a:solidFill>
                  <a:srgbClr val="9B57D3"/>
                </a:solidFill>
              </a:rPr>
              <a:t> appears as following and is </a:t>
            </a:r>
            <a:r>
              <a:rPr lang="en-GB" sz="1050" b="1">
                <a:solidFill>
                  <a:srgbClr val="9B57D3"/>
                </a:solidFill>
              </a:rPr>
              <a:t>ready to be shared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C25733D-E20E-B343-CAF1-93A8CF312415}"/>
              </a:ext>
            </a:extLst>
          </p:cNvPr>
          <p:cNvSpPr/>
          <p:nvPr/>
        </p:nvSpPr>
        <p:spPr bwMode="auto">
          <a:xfrm>
            <a:off x="8062489" y="928941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" name="Connector: Elbow 138">
            <a:extLst>
              <a:ext uri="{FF2B5EF4-FFF2-40B4-BE49-F238E27FC236}">
                <a16:creationId xmlns:a16="http://schemas.microsoft.com/office/drawing/2014/main" id="{C7898FFD-6B36-705B-4670-494EE0D4692F}"/>
              </a:ext>
            </a:extLst>
          </p:cNvPr>
          <p:cNvCxnSpPr>
            <a:cxnSpLocks/>
            <a:stCxn id="25" idx="2"/>
            <a:endCxn id="29" idx="4"/>
          </p:cNvCxnSpPr>
          <p:nvPr/>
        </p:nvCxnSpPr>
        <p:spPr>
          <a:xfrm rot="5400000" flipH="1">
            <a:off x="8980909" y="409890"/>
            <a:ext cx="607194" cy="2183982"/>
          </a:xfrm>
          <a:prstGeom prst="curvedConnector3">
            <a:avLst>
              <a:gd name="adj1" fmla="val -37649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CB976B5F-6DEA-C50F-6A82-E1ECBA02B4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5896" y="2581910"/>
            <a:ext cx="5493032" cy="281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Arrow: Bent 31">
            <a:extLst>
              <a:ext uri="{FF2B5EF4-FFF2-40B4-BE49-F238E27FC236}">
                <a16:creationId xmlns:a16="http://schemas.microsoft.com/office/drawing/2014/main" id="{4C121C93-687F-5FC4-15E9-91F99BDB6687}"/>
              </a:ext>
            </a:extLst>
          </p:cNvPr>
          <p:cNvSpPr/>
          <p:nvPr/>
        </p:nvSpPr>
        <p:spPr>
          <a:xfrm flipV="1">
            <a:off x="5075161" y="2594458"/>
            <a:ext cx="1057275" cy="1121252"/>
          </a:xfrm>
          <a:prstGeom prst="ben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7" name="Graphic 16" descr="Star with solid fill">
            <a:extLst>
              <a:ext uri="{FF2B5EF4-FFF2-40B4-BE49-F238E27FC236}">
                <a16:creationId xmlns:a16="http://schemas.microsoft.com/office/drawing/2014/main" id="{E8499C7D-8187-363D-AF17-A871A82BE9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0" name="Rectangle: Top Corners One Rounded and One Snipped 19">
            <a:extLst>
              <a:ext uri="{FF2B5EF4-FFF2-40B4-BE49-F238E27FC236}">
                <a16:creationId xmlns:a16="http://schemas.microsoft.com/office/drawing/2014/main" id="{3FD94292-AD8F-1E19-16D0-EC9F60C32453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1100 </a:t>
            </a:r>
          </a:p>
        </p:txBody>
      </p:sp>
    </p:spTree>
    <p:extLst>
      <p:ext uri="{BB962C8B-B14F-4D97-AF65-F5344CB8AC3E}">
        <p14:creationId xmlns:p14="http://schemas.microsoft.com/office/powerpoint/2010/main" val="40603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65BE5E83-53E2-9A74-4AF6-5F5BC91FE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86"/>
          <a:stretch/>
        </p:blipFill>
        <p:spPr>
          <a:xfrm>
            <a:off x="7119379" y="292477"/>
            <a:ext cx="2052846" cy="430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857497A-C223-7592-E3AB-87E2A07FC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448" y="286126"/>
            <a:ext cx="2064311" cy="582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802FEC4-61FA-1146-66BB-D83D057D2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568" y="286126"/>
            <a:ext cx="2064311" cy="430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727048" y="1139471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71740" y="5361767"/>
            <a:ext cx="4877060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Julia needs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promptly send follow-ups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actions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customers after calls, but she often misses this because she has to take notes and double-check certain data with the CRM.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Without Sales Copilot, she used to frequently miss these crucial follow-up tasks.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make follow-ups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prioritizing next steps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expedite deal closures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maintain strong customer relationships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906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ready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CB56D86-53AA-24FC-B2C6-3C348E84B483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12BFE-3D54-735E-CA06-AB2B2AE9186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7856B-1383-87FE-79B4-06662F2C9803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188B4B-70E7-6B98-47C9-0519F547D80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C7E3411-B9E7-9EDF-0909-5D6C6B3A8AC3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583AC-1FC9-C69A-2D5C-5A9074E344E1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57826B-4D21-438B-F84F-81A8A119A659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7B0748-0FE3-0229-A3E2-A68543A35A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A94FF56-627D-482F-CB0F-392F4002D1D0}"/>
              </a:ext>
            </a:extLst>
          </p:cNvPr>
          <p:cNvSpPr/>
          <p:nvPr/>
        </p:nvSpPr>
        <p:spPr bwMode="auto">
          <a:xfrm>
            <a:off x="4890947" y="2889284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C506941D-FD86-9803-5EB0-2AF57D26DE49}"/>
              </a:ext>
            </a:extLst>
          </p:cNvPr>
          <p:cNvCxnSpPr>
            <a:cxnSpLocks/>
            <a:stCxn id="28" idx="1"/>
            <a:endCxn id="26" idx="2"/>
          </p:cNvCxnSpPr>
          <p:nvPr/>
        </p:nvCxnSpPr>
        <p:spPr>
          <a:xfrm rot="10800000" flipH="1">
            <a:off x="4430785" y="3023957"/>
            <a:ext cx="460161" cy="1941421"/>
          </a:xfrm>
          <a:prstGeom prst="curvedConnector3">
            <a:avLst>
              <a:gd name="adj1" fmla="val -49678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BAFE4C-E40C-073B-6BEE-4F6B7178E1DA}"/>
              </a:ext>
            </a:extLst>
          </p:cNvPr>
          <p:cNvSpPr/>
          <p:nvPr/>
        </p:nvSpPr>
        <p:spPr>
          <a:xfrm>
            <a:off x="4430786" y="4672084"/>
            <a:ext cx="1665213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Most </a:t>
            </a:r>
            <a:r>
              <a:rPr lang="en-GB" sz="1050" b="1">
                <a:solidFill>
                  <a:srgbClr val="9B57D3"/>
                </a:solidFill>
              </a:rPr>
              <a:t>recent transcribed Teams meeting </a:t>
            </a:r>
            <a:r>
              <a:rPr lang="en-GB" sz="1050">
                <a:solidFill>
                  <a:srgbClr val="9B57D3"/>
                </a:solidFill>
              </a:rPr>
              <a:t>with your sales contacts</a:t>
            </a:r>
            <a:endParaRPr lang="en-GB" sz="1050" b="1">
              <a:solidFill>
                <a:srgbClr val="9B57D3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55C411E-142F-3DA6-D252-0EC76671B963}"/>
              </a:ext>
            </a:extLst>
          </p:cNvPr>
          <p:cNvSpPr/>
          <p:nvPr/>
        </p:nvSpPr>
        <p:spPr bwMode="auto">
          <a:xfrm>
            <a:off x="8832278" y="2881360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56" name="Connector: Elbow 138">
            <a:extLst>
              <a:ext uri="{FF2B5EF4-FFF2-40B4-BE49-F238E27FC236}">
                <a16:creationId xmlns:a16="http://schemas.microsoft.com/office/drawing/2014/main" id="{0C271099-DF32-0A7B-F4B2-9FD9E45ECCD0}"/>
              </a:ext>
            </a:extLst>
          </p:cNvPr>
          <p:cNvCxnSpPr>
            <a:cxnSpLocks/>
            <a:stCxn id="57" idx="3"/>
            <a:endCxn id="55" idx="2"/>
          </p:cNvCxnSpPr>
          <p:nvPr/>
        </p:nvCxnSpPr>
        <p:spPr>
          <a:xfrm flipH="1" flipV="1">
            <a:off x="8832278" y="3016032"/>
            <a:ext cx="28577" cy="1996122"/>
          </a:xfrm>
          <a:prstGeom prst="curvedConnector5">
            <a:avLst>
              <a:gd name="adj1" fmla="val -799944"/>
              <a:gd name="adj2" fmla="val 53973"/>
              <a:gd name="adj3" fmla="val 899944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B4C2A4B-593F-AFF2-C1FF-A434F7BE173A}"/>
              </a:ext>
            </a:extLst>
          </p:cNvPr>
          <p:cNvSpPr/>
          <p:nvPr/>
        </p:nvSpPr>
        <p:spPr>
          <a:xfrm>
            <a:off x="7119379" y="4718861"/>
            <a:ext cx="1741476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Select</a:t>
            </a:r>
            <a:r>
              <a:rPr lang="en-GB" sz="1050">
                <a:solidFill>
                  <a:srgbClr val="9B57D3"/>
                </a:solidFill>
              </a:rPr>
              <a:t> the down arrow to see up to </a:t>
            </a:r>
            <a:r>
              <a:rPr lang="en-GB" sz="1050" b="1">
                <a:solidFill>
                  <a:srgbClr val="9B57D3"/>
                </a:solidFill>
              </a:rPr>
              <a:t>five recently transcribed</a:t>
            </a:r>
            <a:r>
              <a:rPr lang="en-GB" sz="1050">
                <a:solidFill>
                  <a:srgbClr val="9B57D3"/>
                </a:solidFill>
              </a:rPr>
              <a:t> meetings</a:t>
            </a:r>
            <a:endParaRPr lang="en-GB" sz="1050" b="1">
              <a:solidFill>
                <a:srgbClr val="9B57D3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6CA8DA9-2803-D60E-7089-D3A1907C15C2}"/>
              </a:ext>
            </a:extLst>
          </p:cNvPr>
          <p:cNvSpPr/>
          <p:nvPr/>
        </p:nvSpPr>
        <p:spPr bwMode="auto">
          <a:xfrm>
            <a:off x="10573754" y="3314243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6" name="Connector: Elbow 138">
            <a:extLst>
              <a:ext uri="{FF2B5EF4-FFF2-40B4-BE49-F238E27FC236}">
                <a16:creationId xmlns:a16="http://schemas.microsoft.com/office/drawing/2014/main" id="{E34B64BE-1DF2-E1DC-3AC4-442B5B314A73}"/>
              </a:ext>
            </a:extLst>
          </p:cNvPr>
          <p:cNvCxnSpPr>
            <a:cxnSpLocks/>
            <a:stCxn id="67" idx="3"/>
            <a:endCxn id="65" idx="2"/>
          </p:cNvCxnSpPr>
          <p:nvPr/>
        </p:nvCxnSpPr>
        <p:spPr>
          <a:xfrm flipH="1" flipV="1">
            <a:off x="10573754" y="3448915"/>
            <a:ext cx="1019095" cy="2991499"/>
          </a:xfrm>
          <a:prstGeom prst="curvedConnector5">
            <a:avLst>
              <a:gd name="adj1" fmla="val -22432"/>
              <a:gd name="adj2" fmla="val 52651"/>
              <a:gd name="adj3" fmla="val 122432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F0CF35-4699-5461-E14A-DE5567F95231}"/>
              </a:ext>
            </a:extLst>
          </p:cNvPr>
          <p:cNvSpPr/>
          <p:nvPr/>
        </p:nvSpPr>
        <p:spPr>
          <a:xfrm>
            <a:off x="10032717" y="6147121"/>
            <a:ext cx="1560132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The </a:t>
            </a:r>
            <a:r>
              <a:rPr lang="en-GB" sz="1050" b="1">
                <a:solidFill>
                  <a:srgbClr val="9B57D3"/>
                </a:solidFill>
              </a:rPr>
              <a:t>suggested content </a:t>
            </a:r>
            <a:r>
              <a:rPr lang="en-GB" sz="1050">
                <a:solidFill>
                  <a:srgbClr val="9B57D3"/>
                </a:solidFill>
              </a:rPr>
              <a:t>is ready, you can adjust it if needed</a:t>
            </a:r>
            <a:endParaRPr lang="en-GB" sz="1050" b="1">
              <a:solidFill>
                <a:srgbClr val="9B57D3"/>
              </a:solidFill>
            </a:endParaRPr>
          </a:p>
        </p:txBody>
      </p:sp>
      <p:pic>
        <p:nvPicPr>
          <p:cNvPr id="20" name="Graphic 19" descr="Star with solid fill">
            <a:extLst>
              <a:ext uri="{FF2B5EF4-FFF2-40B4-BE49-F238E27FC236}">
                <a16:creationId xmlns:a16="http://schemas.microsoft.com/office/drawing/2014/main" id="{2151F072-8FF2-1B2E-0872-857835D7CD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40EC6225-BE30-F77C-BD50-1BA9D052A463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1200 </a:t>
            </a:r>
          </a:p>
        </p:txBody>
      </p:sp>
    </p:spTree>
    <p:extLst>
      <p:ext uri="{BB962C8B-B14F-4D97-AF65-F5344CB8AC3E}">
        <p14:creationId xmlns:p14="http://schemas.microsoft.com/office/powerpoint/2010/main" val="22001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9F29D825-EF9D-A580-63FB-282D0DD40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846" y="338538"/>
            <a:ext cx="2106042" cy="59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AF07FDA-F18A-D954-A689-6AC04F135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135" y="300438"/>
            <a:ext cx="2111333" cy="5991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make follow-ups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effortlessly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prioritizing next steps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expedite deal closures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maintain strong customer relationships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Efficient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Julia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906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Post-meeting ready sales summary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(3/3)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rgbClr val="821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865491" y="1198986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9B57D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9B57D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62C52E0-6C8F-BF6D-5BBB-48E72CF17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6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CB56D86-53AA-24FC-B2C6-3C348E84B483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12BFE-3D54-735E-CA06-AB2B2AE91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97856B-1383-87FE-79B4-06662F2C9803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188B4B-70E7-6B98-47C9-0519F547D80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8C7E3411-B9E7-9EDF-0909-5D6C6B3A8AC3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D583AC-1FC9-C69A-2D5C-5A9074E344E1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57826B-4D21-438B-F84F-81A8A119A659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7B0748-0FE3-0229-A3E2-A68543A35AB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A94FF56-627D-482F-CB0F-392F4002D1D0}"/>
              </a:ext>
            </a:extLst>
          </p:cNvPr>
          <p:cNvSpPr/>
          <p:nvPr/>
        </p:nvSpPr>
        <p:spPr bwMode="auto">
          <a:xfrm>
            <a:off x="7158602" y="5044138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C506941D-FD86-9803-5EB0-2AF57D26DE49}"/>
              </a:ext>
            </a:extLst>
          </p:cNvPr>
          <p:cNvCxnSpPr>
            <a:cxnSpLocks/>
            <a:stCxn id="28" idx="2"/>
            <a:endCxn id="26" idx="2"/>
          </p:cNvCxnSpPr>
          <p:nvPr/>
        </p:nvCxnSpPr>
        <p:spPr>
          <a:xfrm rot="16200000" flipH="1">
            <a:off x="5271333" y="3291540"/>
            <a:ext cx="1353427" cy="2421111"/>
          </a:xfrm>
          <a:prstGeom prst="curvedConnector2">
            <a:avLst/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BAFE4C-E40C-073B-6BEE-4F6B7178E1DA}"/>
              </a:ext>
            </a:extLst>
          </p:cNvPr>
          <p:cNvSpPr/>
          <p:nvPr/>
        </p:nvSpPr>
        <p:spPr>
          <a:xfrm>
            <a:off x="3978846" y="3238797"/>
            <a:ext cx="1517289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Change</a:t>
            </a:r>
            <a:r>
              <a:rPr lang="en-GB" sz="1050">
                <a:solidFill>
                  <a:srgbClr val="9B57D3"/>
                </a:solidFill>
              </a:rPr>
              <a:t> the meeting used </a:t>
            </a:r>
            <a:r>
              <a:rPr lang="en-GB" sz="1050" b="1">
                <a:solidFill>
                  <a:srgbClr val="9B57D3"/>
                </a:solidFill>
              </a:rPr>
              <a:t>to create a summary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6CA8DA9-2803-D60E-7089-D3A1907C15C2}"/>
              </a:ext>
            </a:extLst>
          </p:cNvPr>
          <p:cNvSpPr/>
          <p:nvPr/>
        </p:nvSpPr>
        <p:spPr bwMode="auto">
          <a:xfrm>
            <a:off x="9910350" y="2081536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F0CF35-4699-5461-E14A-DE5567F95231}"/>
              </a:ext>
            </a:extLst>
          </p:cNvPr>
          <p:cNvSpPr/>
          <p:nvPr/>
        </p:nvSpPr>
        <p:spPr>
          <a:xfrm>
            <a:off x="8370382" y="3135707"/>
            <a:ext cx="1560132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9B57D3"/>
                </a:solidFill>
              </a:rPr>
              <a:t>Hover over </a:t>
            </a:r>
            <a:r>
              <a:rPr lang="en-GB" sz="1050">
                <a:solidFill>
                  <a:srgbClr val="9B57D3"/>
                </a:solidFill>
              </a:rPr>
              <a:t>a meeting and select the button  to </a:t>
            </a:r>
            <a:r>
              <a:rPr lang="en-GB" sz="1050" b="1">
                <a:solidFill>
                  <a:srgbClr val="9B57D3"/>
                </a:solidFill>
              </a:rPr>
              <a:t>open the meeting summary in Teams</a:t>
            </a:r>
          </a:p>
        </p:txBody>
      </p:sp>
      <p:cxnSp>
        <p:nvCxnSpPr>
          <p:cNvPr id="84" name="Connector: Elbow 138">
            <a:extLst>
              <a:ext uri="{FF2B5EF4-FFF2-40B4-BE49-F238E27FC236}">
                <a16:creationId xmlns:a16="http://schemas.microsoft.com/office/drawing/2014/main" id="{436A711D-C4FC-19C1-FBFB-B056E86D5321}"/>
              </a:ext>
            </a:extLst>
          </p:cNvPr>
          <p:cNvCxnSpPr>
            <a:cxnSpLocks/>
            <a:stCxn id="67" idx="2"/>
            <a:endCxn id="65" idx="0"/>
          </p:cNvCxnSpPr>
          <p:nvPr/>
        </p:nvCxnSpPr>
        <p:spPr>
          <a:xfrm rot="5400000" flipH="1" flipV="1">
            <a:off x="8775033" y="2456951"/>
            <a:ext cx="1640757" cy="889928"/>
          </a:xfrm>
          <a:prstGeom prst="curvedConnector5">
            <a:avLst>
              <a:gd name="adj1" fmla="val -13933"/>
              <a:gd name="adj2" fmla="val 140298"/>
              <a:gd name="adj3" fmla="val 113933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46F7A934-5E99-9613-E1F2-ADEE19D8C4CC}"/>
              </a:ext>
            </a:extLst>
          </p:cNvPr>
          <p:cNvSpPr/>
          <p:nvPr/>
        </p:nvSpPr>
        <p:spPr bwMode="auto">
          <a:xfrm>
            <a:off x="9670463" y="6060213"/>
            <a:ext cx="260051" cy="269343"/>
          </a:xfrm>
          <a:prstGeom prst="ellipse">
            <a:avLst/>
          </a:prstGeom>
          <a:solidFill>
            <a:srgbClr val="9B57D3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2B82868-678C-7A66-68D4-8CE931CCCA20}"/>
              </a:ext>
            </a:extLst>
          </p:cNvPr>
          <p:cNvSpPr/>
          <p:nvPr/>
        </p:nvSpPr>
        <p:spPr>
          <a:xfrm>
            <a:off x="10631868" y="4457552"/>
            <a:ext cx="1560132" cy="5865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9B57D3"/>
                </a:solidFill>
              </a:rPr>
              <a:t>Create a </a:t>
            </a:r>
            <a:r>
              <a:rPr lang="en-GB" sz="1050" b="1">
                <a:solidFill>
                  <a:srgbClr val="9B57D3"/>
                </a:solidFill>
              </a:rPr>
              <a:t>new draft to </a:t>
            </a:r>
            <a:r>
              <a:rPr lang="en-GB" sz="1050">
                <a:solidFill>
                  <a:srgbClr val="9B57D3"/>
                </a:solidFill>
              </a:rPr>
              <a:t>see the new </a:t>
            </a:r>
            <a:r>
              <a:rPr lang="en-GB" sz="1050" b="1">
                <a:solidFill>
                  <a:srgbClr val="9B57D3"/>
                </a:solidFill>
              </a:rPr>
              <a:t>meeting summary</a:t>
            </a:r>
          </a:p>
        </p:txBody>
      </p:sp>
      <p:cxnSp>
        <p:nvCxnSpPr>
          <p:cNvPr id="91" name="Connector: Elbow 138">
            <a:extLst>
              <a:ext uri="{FF2B5EF4-FFF2-40B4-BE49-F238E27FC236}">
                <a16:creationId xmlns:a16="http://schemas.microsoft.com/office/drawing/2014/main" id="{AFE527B6-22A6-7C95-7569-6946F7269ED2}"/>
              </a:ext>
            </a:extLst>
          </p:cNvPr>
          <p:cNvCxnSpPr>
            <a:cxnSpLocks/>
            <a:stCxn id="90" idx="2"/>
            <a:endCxn id="89" idx="0"/>
          </p:cNvCxnSpPr>
          <p:nvPr/>
        </p:nvCxnSpPr>
        <p:spPr>
          <a:xfrm rot="5400000">
            <a:off x="10098175" y="4746453"/>
            <a:ext cx="1016075" cy="1611445"/>
          </a:xfrm>
          <a:prstGeom prst="curvedConnector3">
            <a:avLst>
              <a:gd name="adj1" fmla="val 50000"/>
            </a:avLst>
          </a:prstGeom>
          <a:ln>
            <a:solidFill>
              <a:srgbClr val="9B57D3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Star with solid fill">
            <a:extLst>
              <a:ext uri="{FF2B5EF4-FFF2-40B4-BE49-F238E27FC236}">
                <a16:creationId xmlns:a16="http://schemas.microsoft.com/office/drawing/2014/main" id="{7B090447-A1B3-256B-B33C-2109B2F183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0AE6789D-333F-0A3C-DE88-44AB2BD2AFC2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1300 </a:t>
            </a:r>
          </a:p>
        </p:txBody>
      </p:sp>
    </p:spTree>
    <p:extLst>
      <p:ext uri="{BB962C8B-B14F-4D97-AF65-F5344CB8AC3E}">
        <p14:creationId xmlns:p14="http://schemas.microsoft.com/office/powerpoint/2010/main" val="7271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E504E749-5551-3DE1-C5AB-2868ED3FC630}"/>
              </a:ext>
            </a:extLst>
          </p:cNvPr>
          <p:cNvGrpSpPr/>
          <p:nvPr/>
        </p:nvGrpSpPr>
        <p:grpSpPr>
          <a:xfrm>
            <a:off x="5263389" y="2646455"/>
            <a:ext cx="1188720" cy="1188727"/>
            <a:chOff x="10027277" y="629248"/>
            <a:chExt cx="1188720" cy="1188727"/>
          </a:xfrm>
          <a:solidFill>
            <a:schemeClr val="bg2">
              <a:lumMod val="75000"/>
            </a:schemeClr>
          </a:solidFill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66DD875-779C-017E-8FDE-9C09F4457B35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AD8F537-7CF1-EA69-0926-2E409DACC43D}"/>
                </a:ext>
              </a:extLst>
            </p:cNvPr>
            <p:cNvGrpSpPr/>
            <p:nvPr/>
          </p:nvGrpSpPr>
          <p:grpSpPr>
            <a:xfrm>
              <a:off x="10027277" y="629248"/>
              <a:ext cx="1188000" cy="1188000"/>
              <a:chOff x="10017885" y="650891"/>
              <a:chExt cx="1188000" cy="1188000"/>
            </a:xfrm>
            <a:grpFill/>
            <a:effectLst/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33ABF5F-94AF-D140-901A-770696800F0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17885" y="650891"/>
                <a:ext cx="1188000" cy="1188000"/>
                <a:chOff x="928960" y="5380973"/>
                <a:chExt cx="523183" cy="523183"/>
              </a:xfrm>
              <a:grpFill/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6" name="Oval 3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E2A3B50F-2B27-DE12-7AD4-D2A509AB093F}"/>
                    </a:ext>
                  </a:extLst>
                </p:cNvPr>
                <p:cNvSpPr/>
                <p:nvPr/>
              </p:nvSpPr>
              <p:spPr>
                <a:xfrm flipH="1">
                  <a:off x="928960" y="5380973"/>
                  <a:ext cx="523183" cy="523183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D5A22B2B-07E5-B72D-7578-CE9102136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DD612-E8FB-3361-4EFE-6DDE5BABE0A0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642120" y="2646465"/>
            <a:ext cx="1188720" cy="1188720"/>
            <a:chOff x="6396664" y="650901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grpFill/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  <a:grpFill/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  <a:grpFill/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283084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64079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endCxn id="9" idx="6"/>
          </p:cNvCxnSpPr>
          <p:nvPr/>
        </p:nvCxnSpPr>
        <p:spPr>
          <a:xfrm>
            <a:off x="8273775" y="32408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6B7EBB-CA13-000B-6B21-CD51A75FDD7F}"/>
              </a:ext>
            </a:extLst>
          </p:cNvPr>
          <p:cNvGrpSpPr/>
          <p:nvPr/>
        </p:nvGrpSpPr>
        <p:grpSpPr>
          <a:xfrm>
            <a:off x="7072220" y="2646462"/>
            <a:ext cx="2587288" cy="1188720"/>
            <a:chOff x="2771842" y="650901"/>
            <a:chExt cx="2587288" cy="1188720"/>
          </a:xfrm>
          <a:solidFill>
            <a:schemeClr val="bg2">
              <a:lumMod val="75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AE30F0-FEFD-D6EE-51BD-D21C2B8500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1842" y="650901"/>
              <a:ext cx="2587288" cy="1188720"/>
              <a:chOff x="930546" y="1866936"/>
              <a:chExt cx="1139415" cy="523500"/>
            </a:xfrm>
            <a:grpFill/>
            <a:effectLst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F9BA7D-8870-BF21-5B59-EF4FCC4583BB}"/>
                  </a:ext>
                </a:extLst>
              </p:cNvPr>
              <p:cNvGrpSpPr/>
              <p:nvPr/>
            </p:nvGrpSpPr>
            <p:grpSpPr>
              <a:xfrm flipH="1">
                <a:off x="930546" y="1866936"/>
                <a:ext cx="523500" cy="523500"/>
                <a:chOff x="2473376" y="1364105"/>
                <a:chExt cx="1116768" cy="1116768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B07541D-967D-CF42-DE21-A2FB0F026E78}"/>
                    </a:ext>
                  </a:extLst>
                </p:cNvPr>
                <p:cNvSpPr/>
                <p:nvPr/>
              </p:nvSpPr>
              <p:spPr>
                <a:xfrm>
                  <a:off x="2473376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hlinkClick r:id="rId4" action="ppaction://hlinksldjump"/>
                  <a:extLst>
                    <a:ext uri="{FF2B5EF4-FFF2-40B4-BE49-F238E27FC236}">
                      <a16:creationId xmlns:a16="http://schemas.microsoft.com/office/drawing/2014/main" id="{788BE97E-A8D2-CD53-5D5B-1010DDBF09BB}"/>
                    </a:ext>
                  </a:extLst>
                </p:cNvPr>
                <p:cNvSpPr/>
                <p:nvPr/>
              </p:nvSpPr>
              <p:spPr>
                <a:xfrm>
                  <a:off x="2510852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2C14B3-44BC-CB88-133C-170F56EBB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1922293" y="1977041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F55DF3-6EF4-9221-3F77-CB1DE0D0266A}"/>
                </a:ext>
              </a:extLst>
            </p:cNvPr>
            <p:cNvSpPr txBox="1"/>
            <p:nvPr/>
          </p:nvSpPr>
          <p:spPr>
            <a:xfrm>
              <a:off x="2856582" y="1301299"/>
              <a:ext cx="10534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Administration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3D167D-B84E-E656-E189-A7236F992569}"/>
              </a:ext>
            </a:extLst>
          </p:cNvPr>
          <p:cNvGrpSpPr/>
          <p:nvPr/>
        </p:nvGrpSpPr>
        <p:grpSpPr>
          <a:xfrm>
            <a:off x="7552598" y="2646456"/>
            <a:ext cx="2533613" cy="1188720"/>
            <a:chOff x="3239360" y="650901"/>
            <a:chExt cx="2533613" cy="1188720"/>
          </a:xfrm>
          <a:solidFill>
            <a:schemeClr val="bg2">
              <a:lumMod val="75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A03DD9-8B7C-6A76-0ABB-1A6BC484EF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9360" y="650901"/>
              <a:ext cx="2533613" cy="1188720"/>
              <a:chOff x="338269" y="2745446"/>
              <a:chExt cx="1115777" cy="523500"/>
            </a:xfrm>
            <a:grpFill/>
            <a:effectLst/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61EBDB-E6F3-8234-76B2-EB8C33543824}"/>
                  </a:ext>
                </a:extLst>
              </p:cNvPr>
              <p:cNvGrpSpPr/>
              <p:nvPr/>
            </p:nvGrpSpPr>
            <p:grpSpPr>
              <a:xfrm flipH="1">
                <a:off x="930546" y="2745446"/>
                <a:ext cx="523500" cy="523500"/>
                <a:chOff x="3949907" y="1364105"/>
                <a:chExt cx="1116768" cy="1116768"/>
              </a:xfrm>
              <a:grpFill/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73C0310-9F4D-702A-0C89-64D953A7CA47}"/>
                    </a:ext>
                  </a:extLst>
                </p:cNvPr>
                <p:cNvSpPr/>
                <p:nvPr/>
              </p:nvSpPr>
              <p:spPr>
                <a:xfrm>
                  <a:off x="3949907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59540BC6-B16D-E6EE-2C65-99FED8696F25}"/>
                    </a:ext>
                  </a:extLst>
                </p:cNvPr>
                <p:cNvSpPr/>
                <p:nvPr/>
              </p:nvSpPr>
              <p:spPr>
                <a:xfrm>
                  <a:off x="3987383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B50E97-0DD5-CFB0-5BA4-25E43EB5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338269" y="2874094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7A8ECC-5791-C54F-9F4E-04B1F77A4713}"/>
                </a:ext>
              </a:extLst>
            </p:cNvPr>
            <p:cNvSpPr txBox="1"/>
            <p:nvPr/>
          </p:nvSpPr>
          <p:spPr>
            <a:xfrm>
              <a:off x="4748431" y="1266102"/>
              <a:ext cx="860364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Monitoring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459987" y="3240816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324196" y="2886455"/>
            <a:ext cx="335312" cy="335312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9969E904-4B9E-72FB-319B-1560B5D49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5805" y="3960804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A76EE582-996C-998B-45D8-AE17049CAD88}"/>
              </a:ext>
            </a:extLst>
          </p:cNvPr>
          <p:cNvSpPr/>
          <p:nvPr/>
        </p:nvSpPr>
        <p:spPr>
          <a:xfrm>
            <a:off x="3547756" y="3939553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1300 </a:t>
            </a:r>
          </a:p>
        </p:txBody>
      </p:sp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DD5D7EF-6CE0-1E98-0A34-CBAB5B212850}"/>
              </a:ext>
            </a:extLst>
          </p:cNvPr>
          <p:cNvSpPr/>
          <p:nvPr/>
        </p:nvSpPr>
        <p:spPr>
          <a:xfrm>
            <a:off x="3562536" y="233879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F268AB-C227-BB51-A211-FE32C147B381}"/>
              </a:ext>
            </a:extLst>
          </p:cNvPr>
          <p:cNvGrpSpPr/>
          <p:nvPr/>
        </p:nvGrpSpPr>
        <p:grpSpPr>
          <a:xfrm>
            <a:off x="3445653" y="2667713"/>
            <a:ext cx="1188720" cy="1188720"/>
            <a:chOff x="8209077" y="650898"/>
            <a:chExt cx="1188720" cy="11887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0B3682-A43D-29E6-96A9-1E1D9603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effectLst/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DF55125-4DB7-1502-74B3-1EA1846AC33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9BD73DE-A726-5638-3C15-6D1E306D96B9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solidFill>
                  <a:srgbClr val="F2D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375C2B6-791E-B7B8-623B-75D10D67C48F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solidFill>
                  <a:srgbClr val="821D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F2C1020-2A2D-346A-F14A-5B8021870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38494B-B674-E6AC-D815-B0318BCB03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91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E0343-98F5-9974-DC58-2A89326CB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346"/>
          <a:stretch/>
        </p:blipFill>
        <p:spPr>
          <a:xfrm>
            <a:off x="4451496" y="1440628"/>
            <a:ext cx="1796964" cy="209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837459" y="2923616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23275" y="5623590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requires assistance when he receives emails from new contacts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yet stored in the CRM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He needs to be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promptly notified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create these contacts in the CRM. The same applies when he sends emails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contacts not in the CRM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With Sales Copilot, he can even be helped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automatically map different fields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the email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signature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of the sender.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03132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I'm often very busy and require assistance with two important tasks: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keeping CRM records up to date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predicting when it's time to add new contacts,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automatically map the important data.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Overwhelmed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477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AI-Suggested contact creation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1"/>
            <a:endCxn id="146" idx="2"/>
          </p:cNvCxnSpPr>
          <p:nvPr/>
        </p:nvCxnSpPr>
        <p:spPr>
          <a:xfrm rot="10800000" flipH="1">
            <a:off x="4492299" y="3057592"/>
            <a:ext cx="327425" cy="1127150"/>
          </a:xfrm>
          <a:prstGeom prst="curvedConnector3">
            <a:avLst>
              <a:gd name="adj1" fmla="val -6981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4819725" y="292292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4492300" y="3919512"/>
            <a:ext cx="1543079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i="1">
                <a:solidFill>
                  <a:srgbClr val="FD6396"/>
                </a:solidFill>
              </a:rPr>
              <a:t>Received Email  </a:t>
            </a:r>
          </a:p>
          <a:p>
            <a:pPr algn="ctr"/>
            <a:r>
              <a:rPr lang="en-GB" sz="1050" b="1">
                <a:solidFill>
                  <a:srgbClr val="FD6396"/>
                </a:solidFill>
              </a:rPr>
              <a:t>Add contact </a:t>
            </a:r>
            <a:r>
              <a:rPr lang="en-GB" sz="1050">
                <a:solidFill>
                  <a:srgbClr val="FD6396"/>
                </a:solidFill>
              </a:rPr>
              <a:t>suggestion automatically displayed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6768D4F-027D-C70A-28DD-3DDAE84E7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3399" y="1571995"/>
            <a:ext cx="1791349" cy="182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816730E-B4D0-3992-CF3B-71FBE9589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3383" y="1198986"/>
            <a:ext cx="1586637" cy="262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882B198-8479-B6A9-5F3A-C55C2C464342}"/>
              </a:ext>
            </a:extLst>
          </p:cNvPr>
          <p:cNvSpPr/>
          <p:nvPr/>
        </p:nvSpPr>
        <p:spPr>
          <a:xfrm>
            <a:off x="7266244" y="3734437"/>
            <a:ext cx="1799721" cy="761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i="1">
                <a:solidFill>
                  <a:srgbClr val="FD6396"/>
                </a:solidFill>
              </a:rPr>
              <a:t>New Email to send</a:t>
            </a:r>
          </a:p>
          <a:p>
            <a:pPr algn="ctr"/>
            <a:r>
              <a:rPr lang="en-GB" sz="1050" b="1">
                <a:solidFill>
                  <a:srgbClr val="FD6396"/>
                </a:solidFill>
              </a:rPr>
              <a:t>Add contact </a:t>
            </a:r>
            <a:r>
              <a:rPr lang="en-GB" sz="1050">
                <a:solidFill>
                  <a:srgbClr val="FD6396"/>
                </a:solidFill>
              </a:rPr>
              <a:t>suggestion automatically displayed when multiple contacts are in the “To” of your email</a:t>
            </a:r>
          </a:p>
        </p:txBody>
      </p:sp>
      <p:cxnSp>
        <p:nvCxnSpPr>
          <p:cNvPr id="41" name="Connector: Elbow 138">
            <a:extLst>
              <a:ext uri="{FF2B5EF4-FFF2-40B4-BE49-F238E27FC236}">
                <a16:creationId xmlns:a16="http://schemas.microsoft.com/office/drawing/2014/main" id="{0AE04595-1D66-8ECE-306E-4C89DE648F08}"/>
              </a:ext>
            </a:extLst>
          </p:cNvPr>
          <p:cNvCxnSpPr>
            <a:cxnSpLocks/>
            <a:stCxn id="37" idx="1"/>
            <a:endCxn id="43" idx="2"/>
          </p:cNvCxnSpPr>
          <p:nvPr/>
        </p:nvCxnSpPr>
        <p:spPr>
          <a:xfrm rot="10800000" flipH="1">
            <a:off x="7266244" y="2933048"/>
            <a:ext cx="287750" cy="1181929"/>
          </a:xfrm>
          <a:prstGeom prst="curvedConnector3">
            <a:avLst>
              <a:gd name="adj1" fmla="val -79444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7BE04A1-D47F-299B-BCE5-E5925F37ADE9}"/>
              </a:ext>
            </a:extLst>
          </p:cNvPr>
          <p:cNvSpPr/>
          <p:nvPr/>
        </p:nvSpPr>
        <p:spPr bwMode="auto">
          <a:xfrm>
            <a:off x="7553994" y="279837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3E43F2D-A0AD-4C19-FE86-82787BD340B5}"/>
              </a:ext>
            </a:extLst>
          </p:cNvPr>
          <p:cNvSpPr/>
          <p:nvPr/>
        </p:nvSpPr>
        <p:spPr bwMode="auto">
          <a:xfrm>
            <a:off x="11078752" y="288154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0" name="Connector: Elbow 138">
            <a:extLst>
              <a:ext uri="{FF2B5EF4-FFF2-40B4-BE49-F238E27FC236}">
                <a16:creationId xmlns:a16="http://schemas.microsoft.com/office/drawing/2014/main" id="{2E8C7A30-699D-872B-3F70-B095F0862140}"/>
              </a:ext>
            </a:extLst>
          </p:cNvPr>
          <p:cNvCxnSpPr>
            <a:cxnSpLocks/>
            <a:stCxn id="37" idx="3"/>
            <a:endCxn id="59" idx="2"/>
          </p:cNvCxnSpPr>
          <p:nvPr/>
        </p:nvCxnSpPr>
        <p:spPr>
          <a:xfrm flipV="1">
            <a:off x="9065965" y="3016212"/>
            <a:ext cx="2012787" cy="1098764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A75989D-E9DA-7A7E-C30E-DCB7156D6F80}"/>
              </a:ext>
            </a:extLst>
          </p:cNvPr>
          <p:cNvSpPr/>
          <p:nvPr/>
        </p:nvSpPr>
        <p:spPr bwMode="auto">
          <a:xfrm>
            <a:off x="4460746" y="2798374"/>
            <a:ext cx="1684791" cy="733970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FD639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5570F3F4-E304-5C56-F7FB-BD9BEAAB5FAE}"/>
              </a:ext>
            </a:extLst>
          </p:cNvPr>
          <p:cNvSpPr/>
          <p:nvPr/>
        </p:nvSpPr>
        <p:spPr bwMode="auto">
          <a:xfrm>
            <a:off x="9853383" y="1779517"/>
            <a:ext cx="1586637" cy="182898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FD639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7DC3945-8EF5-3C54-06FD-8175FB87D38B}"/>
              </a:ext>
            </a:extLst>
          </p:cNvPr>
          <p:cNvSpPr/>
          <p:nvPr/>
        </p:nvSpPr>
        <p:spPr bwMode="auto">
          <a:xfrm>
            <a:off x="7226677" y="2695030"/>
            <a:ext cx="1684791" cy="733970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FD639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2D17DA-1F09-6C1A-6C6D-6619C9619946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36182-A690-A86C-9301-1EA2AE17973A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C8820B-9FA8-78DA-5615-ABAC7BDF0C38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4CE9C4-06E8-EB7E-0BAD-1DB6283BEBB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25" name="Graphic 24" descr="Star with solid fill">
            <a:extLst>
              <a:ext uri="{FF2B5EF4-FFF2-40B4-BE49-F238E27FC236}">
                <a16:creationId xmlns:a16="http://schemas.microsoft.com/office/drawing/2014/main" id="{FF1BD196-EFF7-7657-C3ED-57FA0D2786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6" name="Rectangle: Top Corners One Rounded and One Snipped 25">
            <a:extLst>
              <a:ext uri="{FF2B5EF4-FFF2-40B4-BE49-F238E27FC236}">
                <a16:creationId xmlns:a16="http://schemas.microsoft.com/office/drawing/2014/main" id="{3F97F11F-C4A1-1CB3-6533-64A3E951CAE4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31317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627859" y="287867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23275" y="5623590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requires assistance when he receives emails from new contacts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yet stored in the CRM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He needs to be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promptly notified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create these contacts in the CRM. The same applies when he sends emails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contacts not in the CRM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With Sales Copilot, he can even be helped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automatically map different fields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the email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signature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of the sender.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03132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I'm often very busy and require assistance with two important tasks: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keeping CRM records up to date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predicting when it's time to add new contacts,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automatically map the important data.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Overwhelmed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477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AI-Suggested contact creation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6F3EFE-B3CA-9063-B68A-83A98EC84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152" y="554411"/>
            <a:ext cx="4824045" cy="449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1"/>
            <a:endCxn id="146" idx="6"/>
          </p:cNvCxnSpPr>
          <p:nvPr/>
        </p:nvCxnSpPr>
        <p:spPr>
          <a:xfrm rot="10800000" flipH="1">
            <a:off x="4503681" y="2645503"/>
            <a:ext cx="771540" cy="1374091"/>
          </a:xfrm>
          <a:prstGeom prst="curvedConnector5">
            <a:avLst>
              <a:gd name="adj1" fmla="val -29629"/>
              <a:gd name="adj2" fmla="val 54751"/>
              <a:gd name="adj3" fmla="val 12962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5015170" y="251083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4503681" y="3754363"/>
            <a:ext cx="154307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Sales Copilot </a:t>
            </a:r>
            <a:r>
              <a:rPr lang="en-GB" sz="1050" b="1">
                <a:solidFill>
                  <a:srgbClr val="FD6396"/>
                </a:solidFill>
              </a:rPr>
              <a:t>prefills</a:t>
            </a:r>
            <a:r>
              <a:rPr lang="en-GB" sz="1050">
                <a:solidFill>
                  <a:srgbClr val="FD6396"/>
                </a:solidFill>
              </a:rPr>
              <a:t> the contact details based on the </a:t>
            </a:r>
            <a:r>
              <a:rPr lang="en-GB" sz="1050" b="1">
                <a:solidFill>
                  <a:srgbClr val="FD6396"/>
                </a:solidFill>
              </a:rPr>
              <a:t>signature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C438C8-F22B-DE6C-8FE0-A3BAB813968A}"/>
              </a:ext>
            </a:extLst>
          </p:cNvPr>
          <p:cNvSpPr/>
          <p:nvPr/>
        </p:nvSpPr>
        <p:spPr bwMode="auto">
          <a:xfrm>
            <a:off x="7538663" y="2040558"/>
            <a:ext cx="1452664" cy="2773462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FD639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679E666-69F6-0410-5A24-708F54ECE9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616" b="28048"/>
          <a:stretch/>
        </p:blipFill>
        <p:spPr>
          <a:xfrm>
            <a:off x="9634624" y="1519804"/>
            <a:ext cx="2391610" cy="279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2B02F565-3A1B-9E36-9B4E-F5F2008FA7BD}"/>
              </a:ext>
            </a:extLst>
          </p:cNvPr>
          <p:cNvCxnSpPr>
            <a:cxnSpLocks/>
            <a:stCxn id="32" idx="1"/>
            <a:endCxn id="29" idx="6"/>
          </p:cNvCxnSpPr>
          <p:nvPr/>
        </p:nvCxnSpPr>
        <p:spPr>
          <a:xfrm rot="10800000" flipH="1" flipV="1">
            <a:off x="9834331" y="577682"/>
            <a:ext cx="518871" cy="1400236"/>
          </a:xfrm>
          <a:prstGeom prst="curvedConnector5">
            <a:avLst>
              <a:gd name="adj1" fmla="val -44057"/>
              <a:gd name="adj2" fmla="val 54662"/>
              <a:gd name="adj3" fmla="val 144057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FCD1A82A-53EC-8D94-B859-A9145066D2ED}"/>
              </a:ext>
            </a:extLst>
          </p:cNvPr>
          <p:cNvSpPr/>
          <p:nvPr/>
        </p:nvSpPr>
        <p:spPr bwMode="auto">
          <a:xfrm>
            <a:off x="10093152" y="184324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9CF6BA-ADD9-54A9-2107-3A10A1E38544}"/>
              </a:ext>
            </a:extLst>
          </p:cNvPr>
          <p:cNvSpPr/>
          <p:nvPr/>
        </p:nvSpPr>
        <p:spPr>
          <a:xfrm>
            <a:off x="9834332" y="312452"/>
            <a:ext cx="154307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Filters per object </a:t>
            </a:r>
            <a:r>
              <a:rPr lang="en-GB" sz="1050">
                <a:solidFill>
                  <a:srgbClr val="FD6396"/>
                </a:solidFill>
              </a:rPr>
              <a:t>are available when looking for the company</a:t>
            </a:r>
            <a:endParaRPr lang="en-GB" sz="1050" b="1">
              <a:solidFill>
                <a:srgbClr val="FD6396"/>
              </a:solidFill>
            </a:endParaRPr>
          </a:p>
        </p:txBody>
      </p:sp>
      <p:cxnSp>
        <p:nvCxnSpPr>
          <p:cNvPr id="44" name="Connector: Elbow 138">
            <a:extLst>
              <a:ext uri="{FF2B5EF4-FFF2-40B4-BE49-F238E27FC236}">
                <a16:creationId xmlns:a16="http://schemas.microsoft.com/office/drawing/2014/main" id="{33B95E61-4553-7111-07C5-00280032DFD0}"/>
              </a:ext>
            </a:extLst>
          </p:cNvPr>
          <p:cNvCxnSpPr>
            <a:cxnSpLocks/>
            <a:stCxn id="15" idx="5"/>
            <a:endCxn id="29" idx="0"/>
          </p:cNvCxnSpPr>
          <p:nvPr/>
        </p:nvCxnSpPr>
        <p:spPr>
          <a:xfrm rot="5400000" flipH="1" flipV="1">
            <a:off x="8628849" y="2100133"/>
            <a:ext cx="1851216" cy="1337442"/>
          </a:xfrm>
          <a:prstGeom prst="curvedConnector5">
            <a:avLst>
              <a:gd name="adj1" fmla="val -12349"/>
              <a:gd name="adj2" fmla="val 46563"/>
              <a:gd name="adj3" fmla="val 11234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D6BD71E-8577-50A8-9D69-A8AF0FC91CFC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7B2ED-B858-7951-A49B-1F07BA908C4D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ECB0EB-00E0-23BB-6042-496D9031566A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43EE435-FBDD-F977-94F3-85D85C63C0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35C0E15-9FE0-309E-9814-B282FC7BAC08}"/>
              </a:ext>
            </a:extLst>
          </p:cNvPr>
          <p:cNvSpPr/>
          <p:nvPr/>
        </p:nvSpPr>
        <p:spPr bwMode="auto">
          <a:xfrm>
            <a:off x="8663769" y="346456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1" name="Graphic 20" descr="Star with solid fill">
            <a:extLst>
              <a:ext uri="{FF2B5EF4-FFF2-40B4-BE49-F238E27FC236}">
                <a16:creationId xmlns:a16="http://schemas.microsoft.com/office/drawing/2014/main" id="{0D092A55-F4FF-4860-3015-8CC9589BE9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2" name="Rectangle: Top Corners One Rounded and One Snipped 21">
            <a:extLst>
              <a:ext uri="{FF2B5EF4-FFF2-40B4-BE49-F238E27FC236}">
                <a16:creationId xmlns:a16="http://schemas.microsoft.com/office/drawing/2014/main" id="{A6BEBECE-9041-6C7D-32B6-F44ABE6E7D1D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 </a:t>
            </a:r>
          </a:p>
        </p:txBody>
      </p:sp>
    </p:spTree>
    <p:extLst>
      <p:ext uri="{BB962C8B-B14F-4D97-AF65-F5344CB8AC3E}">
        <p14:creationId xmlns:p14="http://schemas.microsoft.com/office/powerpoint/2010/main" val="10536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54185BB-D767-46E5-69CE-0533CAAB0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32" y="952761"/>
            <a:ext cx="4456801" cy="3928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627859" y="287867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23275" y="5623590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needs to use 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template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that streamlines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setup of a team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channel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in Microsoft Teams, with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CRM records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linked for easy access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business data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within the workflow.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These templates come with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pre-defined channels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pre-pinned apps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can create a collaboration space using either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 account team template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 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deal room template.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efficiently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create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organized teams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channels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using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templates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bring the right people, data, and apps together, allowing me and my colleagues as sellers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focus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customer engagement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business goals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Organized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248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6" idx="3"/>
          </p:cNvCxnSpPr>
          <p:nvPr/>
        </p:nvCxnSpPr>
        <p:spPr>
          <a:xfrm rot="5400000" flipH="1" flipV="1">
            <a:off x="6709681" y="2757695"/>
            <a:ext cx="652542" cy="2379690"/>
          </a:xfrm>
          <a:prstGeom prst="curvedConnector3">
            <a:avLst>
              <a:gd name="adj1" fmla="val -35032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8187713" y="339137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5074567" y="3743351"/>
            <a:ext cx="154307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Collaboration</a:t>
            </a:r>
            <a:r>
              <a:rPr lang="en-GB" sz="1050">
                <a:solidFill>
                  <a:srgbClr val="FD6396"/>
                </a:solidFill>
              </a:rPr>
              <a:t> </a:t>
            </a:r>
            <a:r>
              <a:rPr lang="en-GB" sz="1050" b="1">
                <a:solidFill>
                  <a:srgbClr val="FD6396"/>
                </a:solidFill>
              </a:rPr>
              <a:t>Spaces</a:t>
            </a:r>
            <a:r>
              <a:rPr lang="en-GB" sz="1050">
                <a:solidFill>
                  <a:srgbClr val="FD6396"/>
                </a:solidFill>
              </a:rPr>
              <a:t> section in Sales Copilot</a:t>
            </a:r>
            <a:endParaRPr lang="en-GB" sz="1050" b="1">
              <a:solidFill>
                <a:srgbClr val="FD639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C438C8-F22B-DE6C-8FE0-A3BAB813968A}"/>
              </a:ext>
            </a:extLst>
          </p:cNvPr>
          <p:cNvSpPr/>
          <p:nvPr/>
        </p:nvSpPr>
        <p:spPr bwMode="auto">
          <a:xfrm>
            <a:off x="7117434" y="3154564"/>
            <a:ext cx="1452664" cy="742956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FD6396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984E83-FA6C-6614-C94B-C743C7CC57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91926" y="1192733"/>
            <a:ext cx="2921150" cy="1498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D35959-33FE-FA22-BE1F-60C1EC2E0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0977" y="3294170"/>
            <a:ext cx="2902099" cy="142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5AB8DD0A-B8E5-2841-6912-5D086DBF8698}"/>
              </a:ext>
            </a:extLst>
          </p:cNvPr>
          <p:cNvCxnSpPr>
            <a:cxnSpLocks/>
            <a:stCxn id="34" idx="2"/>
            <a:endCxn id="33" idx="3"/>
          </p:cNvCxnSpPr>
          <p:nvPr/>
        </p:nvCxnSpPr>
        <p:spPr>
          <a:xfrm rot="5400000" flipH="1">
            <a:off x="5005401" y="2330267"/>
            <a:ext cx="1067825" cy="613584"/>
          </a:xfrm>
          <a:prstGeom prst="curvedConnector5">
            <a:avLst>
              <a:gd name="adj1" fmla="val -21408"/>
              <a:gd name="adj2" fmla="val 209159"/>
              <a:gd name="adj3" fmla="val 72991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FA651C7-7DC1-6F13-0E71-2908E4E41D31}"/>
              </a:ext>
            </a:extLst>
          </p:cNvPr>
          <p:cNvSpPr/>
          <p:nvPr/>
        </p:nvSpPr>
        <p:spPr bwMode="auto">
          <a:xfrm>
            <a:off x="5194438" y="187324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1CDC87B-1BCD-D275-0BF7-2BEE89AD8041}"/>
              </a:ext>
            </a:extLst>
          </p:cNvPr>
          <p:cNvSpPr/>
          <p:nvPr/>
        </p:nvSpPr>
        <p:spPr>
          <a:xfrm>
            <a:off x="4791342" y="2640511"/>
            <a:ext cx="2109527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Collaborate in teams section </a:t>
            </a:r>
            <a:r>
              <a:rPr lang="en-GB" sz="1050">
                <a:solidFill>
                  <a:srgbClr val="FD6396"/>
                </a:solidFill>
              </a:rPr>
              <a:t>appears if the </a:t>
            </a:r>
            <a:r>
              <a:rPr lang="en-GB" sz="1050" b="1">
                <a:solidFill>
                  <a:srgbClr val="FD6396"/>
                </a:solidFill>
              </a:rPr>
              <a:t>customer</a:t>
            </a:r>
            <a:r>
              <a:rPr lang="en-GB" sz="1050">
                <a:solidFill>
                  <a:srgbClr val="FD6396"/>
                </a:solidFill>
              </a:rPr>
              <a:t> contact is</a:t>
            </a:r>
            <a:r>
              <a:rPr lang="en-GB" sz="1050" b="1">
                <a:solidFill>
                  <a:srgbClr val="FD6396"/>
                </a:solidFill>
              </a:rPr>
              <a:t> saved in the CRM </a:t>
            </a:r>
            <a:r>
              <a:rPr lang="en-GB" sz="1050">
                <a:solidFill>
                  <a:srgbClr val="FD6396"/>
                </a:solidFill>
              </a:rPr>
              <a:t>and is </a:t>
            </a:r>
            <a:r>
              <a:rPr lang="en-GB" sz="1050" b="1">
                <a:solidFill>
                  <a:srgbClr val="FD6396"/>
                </a:solidFill>
              </a:rPr>
              <a:t>linked to an account</a:t>
            </a: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3B92E8CC-498A-F246-8DA4-2B6C2D9F1D20}"/>
              </a:ext>
            </a:extLst>
          </p:cNvPr>
          <p:cNvCxnSpPr>
            <a:cxnSpLocks/>
            <a:stCxn id="46" idx="2"/>
            <a:endCxn id="44" idx="6"/>
          </p:cNvCxnSpPr>
          <p:nvPr/>
        </p:nvCxnSpPr>
        <p:spPr>
          <a:xfrm rot="16200000" flipH="1">
            <a:off x="10333680" y="1111482"/>
            <a:ext cx="1127950" cy="802571"/>
          </a:xfrm>
          <a:prstGeom prst="curvedConnector4">
            <a:avLst>
              <a:gd name="adj1" fmla="val 44030"/>
              <a:gd name="adj2" fmla="val 128483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8DB8C709-11A8-9CA1-A7FD-D10F4AE3177E}"/>
              </a:ext>
            </a:extLst>
          </p:cNvPr>
          <p:cNvSpPr/>
          <p:nvPr/>
        </p:nvSpPr>
        <p:spPr bwMode="auto">
          <a:xfrm>
            <a:off x="11038890" y="1942071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45107F0-16AF-BF0A-05AE-A65C9186B154}"/>
              </a:ext>
            </a:extLst>
          </p:cNvPr>
          <p:cNvSpPr/>
          <p:nvPr/>
        </p:nvSpPr>
        <p:spPr>
          <a:xfrm>
            <a:off x="9693798" y="418333"/>
            <a:ext cx="1605143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Collaborate on </a:t>
            </a:r>
            <a:r>
              <a:rPr lang="en-GB" sz="1050" b="1">
                <a:solidFill>
                  <a:srgbClr val="FD6396"/>
                </a:solidFill>
              </a:rPr>
              <a:t>account related activities</a:t>
            </a:r>
          </a:p>
        </p:txBody>
      </p:sp>
      <p:cxnSp>
        <p:nvCxnSpPr>
          <p:cNvPr id="53" name="Connector: Elbow 138">
            <a:extLst>
              <a:ext uri="{FF2B5EF4-FFF2-40B4-BE49-F238E27FC236}">
                <a16:creationId xmlns:a16="http://schemas.microsoft.com/office/drawing/2014/main" id="{C8A5E181-429C-30A0-6C18-BF96D3437238}"/>
              </a:ext>
            </a:extLst>
          </p:cNvPr>
          <p:cNvCxnSpPr>
            <a:cxnSpLocks/>
            <a:stCxn id="55" idx="2"/>
            <a:endCxn id="54" idx="0"/>
          </p:cNvCxnSpPr>
          <p:nvPr/>
        </p:nvCxnSpPr>
        <p:spPr>
          <a:xfrm rot="5400000" flipH="1" flipV="1">
            <a:off x="10082776" y="4107096"/>
            <a:ext cx="1097090" cy="1335239"/>
          </a:xfrm>
          <a:prstGeom prst="curvedConnector5">
            <a:avLst>
              <a:gd name="adj1" fmla="val -20837"/>
              <a:gd name="adj2" fmla="val 75184"/>
              <a:gd name="adj3" fmla="val 120837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88991B53-4719-FF27-009F-DB00F6CEFCD3}"/>
              </a:ext>
            </a:extLst>
          </p:cNvPr>
          <p:cNvSpPr/>
          <p:nvPr/>
        </p:nvSpPr>
        <p:spPr bwMode="auto">
          <a:xfrm>
            <a:off x="11168915" y="4226171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B1745AC-8AA7-5EFB-EB25-5611319847C3}"/>
              </a:ext>
            </a:extLst>
          </p:cNvPr>
          <p:cNvSpPr/>
          <p:nvPr/>
        </p:nvSpPr>
        <p:spPr>
          <a:xfrm>
            <a:off x="9161130" y="4792801"/>
            <a:ext cx="1605143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Collaborate on </a:t>
            </a:r>
            <a:r>
              <a:rPr lang="en-GB" sz="1050" b="1">
                <a:solidFill>
                  <a:srgbClr val="FD6396"/>
                </a:solidFill>
              </a:rPr>
              <a:t>opportunity related activities</a:t>
            </a: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E80D2ADC-3E56-97AC-AAE2-2C6FE8B474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F4AD9EF7-3770-CCAB-DB4F-19D3606DAF7C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300 </a:t>
            </a:r>
          </a:p>
        </p:txBody>
      </p:sp>
    </p:spTree>
    <p:extLst>
      <p:ext uri="{BB962C8B-B14F-4D97-AF65-F5344CB8AC3E}">
        <p14:creationId xmlns:p14="http://schemas.microsoft.com/office/powerpoint/2010/main" val="72459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EA4FCCA2-A0B1-4768-43C7-69D292EA4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10" y="205290"/>
            <a:ext cx="1961677" cy="552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CFC6F2-CDFE-3797-1450-AA674F32EF52}"/>
              </a:ext>
            </a:extLst>
          </p:cNvPr>
          <p:cNvSpPr txBox="1"/>
          <p:nvPr/>
        </p:nvSpPr>
        <p:spPr>
          <a:xfrm>
            <a:off x="4619382" y="2881146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-29649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472078" y="5901571"/>
            <a:ext cx="698149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needs to create a team using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Account team template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seamless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collaboration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within account teams and with customers. Applied at the team level and linked to a CRM account, this template provides a comprehensive solution. It comes equipped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predefined channels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 pinned apps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ensuring a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smooth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efficient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workflow for effective collaboration.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ability to collaborate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account-related activities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using the Account Team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template.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-29829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Organized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705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Account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FA651C7-7DC1-6F13-0E71-2908E4E41D31}"/>
              </a:ext>
            </a:extLst>
          </p:cNvPr>
          <p:cNvSpPr/>
          <p:nvPr/>
        </p:nvSpPr>
        <p:spPr bwMode="auto">
          <a:xfrm>
            <a:off x="5308717" y="354781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413FF94-23AB-6C9E-4287-5F8720FF1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0143" y="205290"/>
            <a:ext cx="1976383" cy="552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F4D640E-555C-5AA9-650D-19D071553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8382" y="216924"/>
            <a:ext cx="1925883" cy="5510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1CDC87B-1BCD-D275-0BF7-2BEE89AD8041}"/>
              </a:ext>
            </a:extLst>
          </p:cNvPr>
          <p:cNvSpPr/>
          <p:nvPr/>
        </p:nvSpPr>
        <p:spPr>
          <a:xfrm>
            <a:off x="5021470" y="4241950"/>
            <a:ext cx="1086513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Hover </a:t>
            </a:r>
            <a:r>
              <a:rPr lang="en-GB" sz="1050">
                <a:solidFill>
                  <a:srgbClr val="FD6396"/>
                </a:solidFill>
              </a:rPr>
              <a:t>the account name to select </a:t>
            </a:r>
            <a:r>
              <a:rPr lang="en-GB" sz="1050" b="1">
                <a:solidFill>
                  <a:srgbClr val="FD6396"/>
                </a:solidFill>
              </a:rPr>
              <a:t>“Set up account team”</a:t>
            </a: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5AB8DD0A-B8E5-2841-6912-5D086DBF8698}"/>
              </a:ext>
            </a:extLst>
          </p:cNvPr>
          <p:cNvCxnSpPr>
            <a:cxnSpLocks/>
            <a:stCxn id="34" idx="2"/>
            <a:endCxn id="33" idx="3"/>
          </p:cNvCxnSpPr>
          <p:nvPr/>
        </p:nvCxnSpPr>
        <p:spPr>
          <a:xfrm rot="5400000" flipH="1">
            <a:off x="4958417" y="4166101"/>
            <a:ext cx="994693" cy="217926"/>
          </a:xfrm>
          <a:prstGeom prst="curvedConnector5">
            <a:avLst>
              <a:gd name="adj1" fmla="val -22982"/>
              <a:gd name="adj2" fmla="val -192559"/>
              <a:gd name="adj3" fmla="val 80253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0E249EA6-493A-8CEA-F279-8781013D11AD}"/>
              </a:ext>
            </a:extLst>
          </p:cNvPr>
          <p:cNvSpPr/>
          <p:nvPr/>
        </p:nvSpPr>
        <p:spPr bwMode="auto">
          <a:xfrm>
            <a:off x="7464357" y="341314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6EA6F8E-295D-6188-5D10-CEED9CD42754}"/>
              </a:ext>
            </a:extLst>
          </p:cNvPr>
          <p:cNvSpPr/>
          <p:nvPr/>
        </p:nvSpPr>
        <p:spPr>
          <a:xfrm>
            <a:off x="6457951" y="4124247"/>
            <a:ext cx="1622241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Create </a:t>
            </a:r>
            <a:r>
              <a:rPr lang="en-GB" sz="1050">
                <a:solidFill>
                  <a:srgbClr val="FD6396"/>
                </a:solidFill>
              </a:rPr>
              <a:t>a new team </a:t>
            </a:r>
            <a:r>
              <a:rPr lang="en-GB" sz="1050" b="1">
                <a:solidFill>
                  <a:srgbClr val="FD6396"/>
                </a:solidFill>
              </a:rPr>
              <a:t>or use an </a:t>
            </a:r>
            <a:r>
              <a:rPr lang="en-GB" sz="1050">
                <a:solidFill>
                  <a:srgbClr val="FD6396"/>
                </a:solidFill>
              </a:rPr>
              <a:t>existing</a:t>
            </a:r>
            <a:r>
              <a:rPr lang="en-GB" sz="1050" b="1">
                <a:solidFill>
                  <a:srgbClr val="FD6396"/>
                </a:solidFill>
              </a:rPr>
              <a:t> </a:t>
            </a:r>
            <a:r>
              <a:rPr lang="en-GB" sz="1050">
                <a:solidFill>
                  <a:srgbClr val="FD6396"/>
                </a:solidFill>
              </a:rPr>
              <a:t>one</a:t>
            </a:r>
          </a:p>
        </p:txBody>
      </p:sp>
      <p:cxnSp>
        <p:nvCxnSpPr>
          <p:cNvPr id="80" name="Connector: Elbow 138">
            <a:extLst>
              <a:ext uri="{FF2B5EF4-FFF2-40B4-BE49-F238E27FC236}">
                <a16:creationId xmlns:a16="http://schemas.microsoft.com/office/drawing/2014/main" id="{A7292C3C-7F58-F52E-4184-FD04268302DB}"/>
              </a:ext>
            </a:extLst>
          </p:cNvPr>
          <p:cNvCxnSpPr>
            <a:cxnSpLocks/>
            <a:stCxn id="79" idx="2"/>
            <a:endCxn id="78" idx="3"/>
          </p:cNvCxnSpPr>
          <p:nvPr/>
        </p:nvCxnSpPr>
        <p:spPr>
          <a:xfrm rot="5400000" flipH="1" flipV="1">
            <a:off x="6879925" y="4032191"/>
            <a:ext cx="1011662" cy="233369"/>
          </a:xfrm>
          <a:prstGeom prst="curvedConnector5">
            <a:avLst>
              <a:gd name="adj1" fmla="val -22596"/>
              <a:gd name="adj2" fmla="val -445527"/>
              <a:gd name="adj3" fmla="val 7426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403E1131-346B-8141-5825-E784CD475E89}"/>
              </a:ext>
            </a:extLst>
          </p:cNvPr>
          <p:cNvSpPr/>
          <p:nvPr/>
        </p:nvSpPr>
        <p:spPr bwMode="auto">
          <a:xfrm>
            <a:off x="6988308" y="242600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69EE1C8-38D9-2E32-83D9-1CBF826605F0}"/>
              </a:ext>
            </a:extLst>
          </p:cNvPr>
          <p:cNvSpPr/>
          <p:nvPr/>
        </p:nvSpPr>
        <p:spPr>
          <a:xfrm>
            <a:off x="6936509" y="1521865"/>
            <a:ext cx="1209206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Chanel includes the following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89" name="Connector: Elbow 138">
            <a:extLst>
              <a:ext uri="{FF2B5EF4-FFF2-40B4-BE49-F238E27FC236}">
                <a16:creationId xmlns:a16="http://schemas.microsoft.com/office/drawing/2014/main" id="{044C468F-5066-6F61-BDAA-F76266390AEE}"/>
              </a:ext>
            </a:extLst>
          </p:cNvPr>
          <p:cNvCxnSpPr>
            <a:cxnSpLocks/>
            <a:endCxn id="87" idx="7"/>
          </p:cNvCxnSpPr>
          <p:nvPr/>
        </p:nvCxnSpPr>
        <p:spPr>
          <a:xfrm rot="5400000">
            <a:off x="7111658" y="2035993"/>
            <a:ext cx="528074" cy="330839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>
            <a:extLst>
              <a:ext uri="{FF2B5EF4-FFF2-40B4-BE49-F238E27FC236}">
                <a16:creationId xmlns:a16="http://schemas.microsoft.com/office/drawing/2014/main" id="{7805E663-E36A-3F58-ED1C-81E3A5FFDB42}"/>
              </a:ext>
            </a:extLst>
          </p:cNvPr>
          <p:cNvSpPr/>
          <p:nvPr/>
        </p:nvSpPr>
        <p:spPr bwMode="auto">
          <a:xfrm>
            <a:off x="8911272" y="1454574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244413C3-0967-AC77-3645-FF352B71A8D0}"/>
              </a:ext>
            </a:extLst>
          </p:cNvPr>
          <p:cNvSpPr/>
          <p:nvPr/>
        </p:nvSpPr>
        <p:spPr>
          <a:xfrm>
            <a:off x="8985646" y="1041478"/>
            <a:ext cx="114861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Default name </a:t>
            </a:r>
            <a:r>
              <a:rPr lang="en-GB" sz="1050">
                <a:solidFill>
                  <a:srgbClr val="FD6396"/>
                </a:solidFill>
              </a:rPr>
              <a:t>is the </a:t>
            </a:r>
            <a:r>
              <a:rPr lang="en-GB" sz="1050" b="1">
                <a:solidFill>
                  <a:srgbClr val="FD6396"/>
                </a:solidFill>
              </a:rPr>
              <a:t>Account’s name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107" name="Connector: Elbow 138">
            <a:extLst>
              <a:ext uri="{FF2B5EF4-FFF2-40B4-BE49-F238E27FC236}">
                <a16:creationId xmlns:a16="http://schemas.microsoft.com/office/drawing/2014/main" id="{C976FDA1-DBE2-57BC-CB60-70ECAE608986}"/>
              </a:ext>
            </a:extLst>
          </p:cNvPr>
          <p:cNvCxnSpPr>
            <a:cxnSpLocks/>
            <a:stCxn id="106" idx="2"/>
            <a:endCxn id="105" idx="3"/>
          </p:cNvCxnSpPr>
          <p:nvPr/>
        </p:nvCxnSpPr>
        <p:spPr>
          <a:xfrm rot="5400000">
            <a:off x="9198389" y="1322905"/>
            <a:ext cx="112535" cy="610600"/>
          </a:xfrm>
          <a:prstGeom prst="curvedConnector3">
            <a:avLst>
              <a:gd name="adj1" fmla="val 338187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E218B932-9DED-0413-2E80-6642E74A7C6D}"/>
              </a:ext>
            </a:extLst>
          </p:cNvPr>
          <p:cNvSpPr/>
          <p:nvPr/>
        </p:nvSpPr>
        <p:spPr bwMode="auto">
          <a:xfrm>
            <a:off x="8327945" y="159417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3C52188C-D5FD-452C-7C58-CA57617194DD}"/>
              </a:ext>
            </a:extLst>
          </p:cNvPr>
          <p:cNvSpPr/>
          <p:nvPr/>
        </p:nvSpPr>
        <p:spPr>
          <a:xfrm>
            <a:off x="8291356" y="3417259"/>
            <a:ext cx="1612055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Sensitivity </a:t>
            </a:r>
            <a:r>
              <a:rPr lang="en-GB" sz="1050">
                <a:solidFill>
                  <a:srgbClr val="FD6396"/>
                </a:solidFill>
              </a:rPr>
              <a:t>show up if it has been set if by your </a:t>
            </a:r>
            <a:r>
              <a:rPr lang="en-GB" sz="1050" b="1">
                <a:solidFill>
                  <a:srgbClr val="FD6396"/>
                </a:solidFill>
              </a:rPr>
              <a:t>tenant admin</a:t>
            </a:r>
            <a:endParaRPr lang="en-GB" sz="1050">
              <a:solidFill>
                <a:srgbClr val="FD6396"/>
              </a:solidFill>
            </a:endParaRP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7CFC67C4-B071-2746-11AB-9F7323EED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08639" y="214544"/>
            <a:ext cx="1918846" cy="552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2" name="Connector: Elbow 138">
            <a:extLst>
              <a:ext uri="{FF2B5EF4-FFF2-40B4-BE49-F238E27FC236}">
                <a16:creationId xmlns:a16="http://schemas.microsoft.com/office/drawing/2014/main" id="{9491A88B-EABB-53C0-2ADB-B2786707155E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7933470" y="2253345"/>
            <a:ext cx="1688415" cy="639414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>
            <a:extLst>
              <a:ext uri="{FF2B5EF4-FFF2-40B4-BE49-F238E27FC236}">
                <a16:creationId xmlns:a16="http://schemas.microsoft.com/office/drawing/2014/main" id="{BECFBDF2-9B43-BD89-C74E-384CCCC8997A}"/>
              </a:ext>
            </a:extLst>
          </p:cNvPr>
          <p:cNvSpPr/>
          <p:nvPr/>
        </p:nvSpPr>
        <p:spPr bwMode="auto">
          <a:xfrm>
            <a:off x="10933405" y="1708574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4EAEAE91-A091-F273-0621-82171B31D5A9}"/>
              </a:ext>
            </a:extLst>
          </p:cNvPr>
          <p:cNvSpPr/>
          <p:nvPr/>
        </p:nvSpPr>
        <p:spPr>
          <a:xfrm>
            <a:off x="10510548" y="3265807"/>
            <a:ext cx="1776330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Select your colleagues to add to the </a:t>
            </a:r>
            <a:r>
              <a:rPr lang="en-GB" sz="1050" b="1">
                <a:solidFill>
                  <a:srgbClr val="FD6396"/>
                </a:solidFill>
              </a:rPr>
              <a:t>General channel (Internal collaboration)</a:t>
            </a:r>
          </a:p>
        </p:txBody>
      </p:sp>
      <p:cxnSp>
        <p:nvCxnSpPr>
          <p:cNvPr id="138" name="Connector: Elbow 138">
            <a:extLst>
              <a:ext uri="{FF2B5EF4-FFF2-40B4-BE49-F238E27FC236}">
                <a16:creationId xmlns:a16="http://schemas.microsoft.com/office/drawing/2014/main" id="{F90FCB21-FC59-C252-7079-6CBF27033836}"/>
              </a:ext>
            </a:extLst>
          </p:cNvPr>
          <p:cNvCxnSpPr>
            <a:cxnSpLocks/>
            <a:stCxn id="137" idx="0"/>
            <a:endCxn id="136" idx="6"/>
          </p:cNvCxnSpPr>
          <p:nvPr/>
        </p:nvCxnSpPr>
        <p:spPr>
          <a:xfrm rot="16200000" flipV="1">
            <a:off x="10584805" y="2451898"/>
            <a:ext cx="1422561" cy="205257"/>
          </a:xfrm>
          <a:prstGeom prst="curvedConnector2">
            <a:avLst/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49">
            <a:extLst>
              <a:ext uri="{FF2B5EF4-FFF2-40B4-BE49-F238E27FC236}">
                <a16:creationId xmlns:a16="http://schemas.microsoft.com/office/drawing/2014/main" id="{64AB92A3-2917-3709-F420-47C7269C4BE4}"/>
              </a:ext>
            </a:extLst>
          </p:cNvPr>
          <p:cNvSpPr/>
          <p:nvPr/>
        </p:nvSpPr>
        <p:spPr bwMode="auto">
          <a:xfrm>
            <a:off x="10337990" y="2577614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id="{A51B1E92-4481-8506-4483-6D470ACC6BCB}"/>
              </a:ext>
            </a:extLst>
          </p:cNvPr>
          <p:cNvSpPr/>
          <p:nvPr/>
        </p:nvSpPr>
        <p:spPr>
          <a:xfrm>
            <a:off x="10383854" y="4095404"/>
            <a:ext cx="1776330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A shared channel is </a:t>
            </a:r>
            <a:r>
              <a:rPr lang="en-GB" sz="1050" b="1">
                <a:solidFill>
                  <a:srgbClr val="FD6396"/>
                </a:solidFill>
              </a:rPr>
              <a:t>automaticall</a:t>
            </a:r>
            <a:r>
              <a:rPr lang="en-GB" sz="1050">
                <a:solidFill>
                  <a:srgbClr val="FD6396"/>
                </a:solidFill>
              </a:rPr>
              <a:t>y created for </a:t>
            </a:r>
            <a:r>
              <a:rPr lang="en-GB" sz="1050" b="1">
                <a:solidFill>
                  <a:srgbClr val="FD6396"/>
                </a:solidFill>
              </a:rPr>
              <a:t>collaborating with customers</a:t>
            </a:r>
          </a:p>
        </p:txBody>
      </p:sp>
      <p:cxnSp>
        <p:nvCxnSpPr>
          <p:cNvPr id="152" name="Connector: Elbow 138">
            <a:extLst>
              <a:ext uri="{FF2B5EF4-FFF2-40B4-BE49-F238E27FC236}">
                <a16:creationId xmlns:a16="http://schemas.microsoft.com/office/drawing/2014/main" id="{BFFA4B60-053C-56A4-EDAA-3FA226862EA7}"/>
              </a:ext>
            </a:extLst>
          </p:cNvPr>
          <p:cNvCxnSpPr>
            <a:cxnSpLocks/>
            <a:stCxn id="151" idx="2"/>
            <a:endCxn id="150" idx="3"/>
          </p:cNvCxnSpPr>
          <p:nvPr/>
        </p:nvCxnSpPr>
        <p:spPr>
          <a:xfrm rot="5400000" flipH="1">
            <a:off x="9914871" y="3268717"/>
            <a:ext cx="1818351" cy="895945"/>
          </a:xfrm>
          <a:prstGeom prst="curvedConnector3">
            <a:avLst>
              <a:gd name="adj1" fmla="val -1562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val 170">
            <a:extLst>
              <a:ext uri="{FF2B5EF4-FFF2-40B4-BE49-F238E27FC236}">
                <a16:creationId xmlns:a16="http://schemas.microsoft.com/office/drawing/2014/main" id="{53FA462A-1E64-54FC-0B87-7FB13F312513}"/>
              </a:ext>
            </a:extLst>
          </p:cNvPr>
          <p:cNvSpPr/>
          <p:nvPr/>
        </p:nvSpPr>
        <p:spPr bwMode="auto">
          <a:xfrm>
            <a:off x="4178899" y="3582709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id="{EF1CB226-AD04-1581-9492-F5CA3E0484CE}"/>
              </a:ext>
            </a:extLst>
          </p:cNvPr>
          <p:cNvSpPr/>
          <p:nvPr/>
        </p:nvSpPr>
        <p:spPr>
          <a:xfrm>
            <a:off x="4359331" y="2983517"/>
            <a:ext cx="1172099" cy="279024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Icon </a:t>
            </a:r>
            <a:r>
              <a:rPr lang="en-GB" sz="1050">
                <a:solidFill>
                  <a:srgbClr val="FD6396"/>
                </a:solidFill>
              </a:rPr>
              <a:t>for </a:t>
            </a:r>
            <a:r>
              <a:rPr lang="en-GB" sz="1050" b="1">
                <a:solidFill>
                  <a:srgbClr val="FD6396"/>
                </a:solidFill>
              </a:rPr>
              <a:t>Account</a:t>
            </a:r>
            <a:r>
              <a:rPr lang="en-GB" sz="1050">
                <a:solidFill>
                  <a:srgbClr val="FD6396"/>
                </a:solidFill>
              </a:rPr>
              <a:t> Template</a:t>
            </a:r>
          </a:p>
        </p:txBody>
      </p:sp>
      <p:cxnSp>
        <p:nvCxnSpPr>
          <p:cNvPr id="173" name="Connector: Elbow 138">
            <a:extLst>
              <a:ext uri="{FF2B5EF4-FFF2-40B4-BE49-F238E27FC236}">
                <a16:creationId xmlns:a16="http://schemas.microsoft.com/office/drawing/2014/main" id="{DE99A299-9F2E-2B83-9727-B14C681D541C}"/>
              </a:ext>
            </a:extLst>
          </p:cNvPr>
          <p:cNvCxnSpPr>
            <a:cxnSpLocks/>
            <a:stCxn id="172" idx="0"/>
          </p:cNvCxnSpPr>
          <p:nvPr/>
        </p:nvCxnSpPr>
        <p:spPr>
          <a:xfrm rot="16200000" flipH="1" flipV="1">
            <a:off x="4230356" y="2928021"/>
            <a:ext cx="659530" cy="770521"/>
          </a:xfrm>
          <a:prstGeom prst="curvedConnector4">
            <a:avLst>
              <a:gd name="adj1" fmla="val -17856"/>
              <a:gd name="adj2" fmla="val 8802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Oval 190">
            <a:extLst>
              <a:ext uri="{FF2B5EF4-FFF2-40B4-BE49-F238E27FC236}">
                <a16:creationId xmlns:a16="http://schemas.microsoft.com/office/drawing/2014/main" id="{5C591120-373A-4217-7BFC-02ED45AF281A}"/>
              </a:ext>
            </a:extLst>
          </p:cNvPr>
          <p:cNvSpPr/>
          <p:nvPr/>
        </p:nvSpPr>
        <p:spPr bwMode="auto">
          <a:xfrm>
            <a:off x="4359331" y="377118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E8C8CBAC-57DF-BB6A-9B4B-25270DD23B08}"/>
              </a:ext>
            </a:extLst>
          </p:cNvPr>
          <p:cNvSpPr/>
          <p:nvPr/>
        </p:nvSpPr>
        <p:spPr>
          <a:xfrm>
            <a:off x="4199178" y="4638360"/>
            <a:ext cx="1052788" cy="279024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Icon </a:t>
            </a:r>
            <a:r>
              <a:rPr lang="en-GB" sz="1050">
                <a:solidFill>
                  <a:srgbClr val="FD6396"/>
                </a:solidFill>
              </a:rPr>
              <a:t>for </a:t>
            </a:r>
            <a:r>
              <a:rPr lang="en-GB" sz="1050" b="1">
                <a:solidFill>
                  <a:srgbClr val="FD6396"/>
                </a:solidFill>
              </a:rPr>
              <a:t>Deal</a:t>
            </a:r>
            <a:r>
              <a:rPr lang="en-GB" sz="1050">
                <a:solidFill>
                  <a:srgbClr val="FD6396"/>
                </a:solidFill>
              </a:rPr>
              <a:t> Template</a:t>
            </a:r>
          </a:p>
        </p:txBody>
      </p:sp>
      <p:cxnSp>
        <p:nvCxnSpPr>
          <p:cNvPr id="193" name="Connector: Elbow 138">
            <a:extLst>
              <a:ext uri="{FF2B5EF4-FFF2-40B4-BE49-F238E27FC236}">
                <a16:creationId xmlns:a16="http://schemas.microsoft.com/office/drawing/2014/main" id="{D2C7ED64-3CA5-7209-6A58-5C38833CA813}"/>
              </a:ext>
            </a:extLst>
          </p:cNvPr>
          <p:cNvCxnSpPr>
            <a:cxnSpLocks/>
            <a:stCxn id="192" idx="1"/>
            <a:endCxn id="191" idx="3"/>
          </p:cNvCxnSpPr>
          <p:nvPr/>
        </p:nvCxnSpPr>
        <p:spPr>
          <a:xfrm rot="10800000" flipH="1">
            <a:off x="4199177" y="4001082"/>
            <a:ext cx="198237" cy="776790"/>
          </a:xfrm>
          <a:prstGeom prst="curvedConnector4">
            <a:avLst>
              <a:gd name="adj1" fmla="val -64065"/>
              <a:gd name="adj2" fmla="val 56441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Oval 215">
            <a:extLst>
              <a:ext uri="{FF2B5EF4-FFF2-40B4-BE49-F238E27FC236}">
                <a16:creationId xmlns:a16="http://schemas.microsoft.com/office/drawing/2014/main" id="{31758146-A98E-44F8-211C-0F7FE606BD03}"/>
              </a:ext>
            </a:extLst>
          </p:cNvPr>
          <p:cNvSpPr/>
          <p:nvPr/>
        </p:nvSpPr>
        <p:spPr bwMode="auto">
          <a:xfrm>
            <a:off x="6239736" y="542603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299E2F62-2A87-B700-26AA-22BF1EB4524C}"/>
              </a:ext>
            </a:extLst>
          </p:cNvPr>
          <p:cNvSpPr/>
          <p:nvPr/>
        </p:nvSpPr>
        <p:spPr>
          <a:xfrm>
            <a:off x="6761018" y="5096464"/>
            <a:ext cx="1435384" cy="360977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Learn more </a:t>
            </a:r>
            <a:r>
              <a:rPr lang="en-GB" sz="1050">
                <a:solidFill>
                  <a:srgbClr val="FD6396"/>
                </a:solidFill>
              </a:rPr>
              <a:t>about Collaboration Spaces</a:t>
            </a:r>
          </a:p>
        </p:txBody>
      </p:sp>
      <p:cxnSp>
        <p:nvCxnSpPr>
          <p:cNvPr id="218" name="Connector: Elbow 138">
            <a:extLst>
              <a:ext uri="{FF2B5EF4-FFF2-40B4-BE49-F238E27FC236}">
                <a16:creationId xmlns:a16="http://schemas.microsoft.com/office/drawing/2014/main" id="{2F7A6BE9-047A-74EA-C2C9-429EF3F22D77}"/>
              </a:ext>
            </a:extLst>
          </p:cNvPr>
          <p:cNvCxnSpPr>
            <a:cxnSpLocks/>
            <a:stCxn id="217" idx="2"/>
            <a:endCxn id="216" idx="0"/>
          </p:cNvCxnSpPr>
          <p:nvPr/>
        </p:nvCxnSpPr>
        <p:spPr>
          <a:xfrm rot="5400000" flipH="1">
            <a:off x="6908532" y="4887263"/>
            <a:ext cx="31408" cy="1108948"/>
          </a:xfrm>
          <a:prstGeom prst="curvedConnector5">
            <a:avLst>
              <a:gd name="adj1" fmla="val -727840"/>
              <a:gd name="adj2" fmla="val 76497"/>
              <a:gd name="adj3" fmla="val 82784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32A7F412-02BB-5FEC-4137-B24B160D96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C172BF43-448E-8769-9FEE-3C48ED66D06A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27029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5D016-39C9-FE17-0761-08E349DE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095" y="97399"/>
            <a:ext cx="1908642" cy="5375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7EF831-8A36-C521-055A-E54461F4F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297" y="87949"/>
            <a:ext cx="1908641" cy="531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688726" y="5657497"/>
            <a:ext cx="6981498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works as a seller at the coffee company and receives numerous emails daily. Sometimes, these emails are quite lengthy, and he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doesn't have the time to delve into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details and </a:t>
            </a:r>
            <a:r>
              <a:rPr kumimoji="0" lang="en-GB" sz="11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the CRM to keep his colleagues informed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Sales Copilot offers at-a-glance email summaries to help Yuri identify key issues efficiently. With one click, he can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save summary data to the CRM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keeping it user-friendly. Additionally, he can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share the summaries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colleagues and </a:t>
            </a: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feedback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by giving a thumbs-up or thumbs-down on the quality of the summary.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</a:t>
            </a:r>
            <a:r>
              <a:rPr lang="en-US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b="1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quickly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catch up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on emails by getting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concise email thread summaries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that I can s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ave to the CRM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keeping both myself and the entire sales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 up to date.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Email-Burdened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460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AI-Generated Sales Email Summary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6"/>
          </p:cNvCxnSpPr>
          <p:nvPr/>
        </p:nvCxnSpPr>
        <p:spPr>
          <a:xfrm rot="16200000" flipH="1" flipV="1">
            <a:off x="6920997" y="4586034"/>
            <a:ext cx="300608" cy="1099250"/>
          </a:xfrm>
          <a:prstGeom prst="curvedConnector4">
            <a:avLst>
              <a:gd name="adj1" fmla="val -76046"/>
              <a:gd name="adj2" fmla="val 68201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Oval 143">
            <a:extLst>
              <a:ext uri="{FF2B5EF4-FFF2-40B4-BE49-F238E27FC236}">
                <a16:creationId xmlns:a16="http://schemas.microsoft.com/office/drawing/2014/main" id="{743901B4-82A5-201F-9FBB-D059D6227474}"/>
              </a:ext>
            </a:extLst>
          </p:cNvPr>
          <p:cNvSpPr/>
          <p:nvPr/>
        </p:nvSpPr>
        <p:spPr bwMode="auto">
          <a:xfrm>
            <a:off x="10454877" y="4975470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930766" y="2495744"/>
            <a:ext cx="1922962" cy="293544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6319387" y="485068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6261625" y="5151291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7220778" y="4985355"/>
            <a:ext cx="800295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Copy</a:t>
            </a:r>
            <a:r>
              <a:rPr lang="en-GB" sz="1050" dirty="0">
                <a:solidFill>
                  <a:srgbClr val="474091"/>
                </a:solidFill>
              </a:rPr>
              <a:t> the summary</a:t>
            </a:r>
          </a:p>
        </p:txBody>
      </p:sp>
      <p:cxnSp>
        <p:nvCxnSpPr>
          <p:cNvPr id="154" name="Connector: Elbow 138">
            <a:extLst>
              <a:ext uri="{FF2B5EF4-FFF2-40B4-BE49-F238E27FC236}">
                <a16:creationId xmlns:a16="http://schemas.microsoft.com/office/drawing/2014/main" id="{D5FC4C2B-DC7D-8765-6B58-DCDA0351578B}"/>
              </a:ext>
            </a:extLst>
          </p:cNvPr>
          <p:cNvCxnSpPr>
            <a:cxnSpLocks/>
            <a:stCxn id="157" idx="3"/>
            <a:endCxn id="146" idx="1"/>
          </p:cNvCxnSpPr>
          <p:nvPr/>
        </p:nvCxnSpPr>
        <p:spPr>
          <a:xfrm flipH="1">
            <a:off x="6357471" y="4098884"/>
            <a:ext cx="1598671" cy="791244"/>
          </a:xfrm>
          <a:prstGeom prst="curvedConnector4">
            <a:avLst>
              <a:gd name="adj1" fmla="val -14299"/>
              <a:gd name="adj2" fmla="val 5774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E59BA6B-A4D3-14F4-7040-BD78DC16E51B}"/>
              </a:ext>
            </a:extLst>
          </p:cNvPr>
          <p:cNvSpPr/>
          <p:nvPr/>
        </p:nvSpPr>
        <p:spPr>
          <a:xfrm>
            <a:off x="6918446" y="3936862"/>
            <a:ext cx="1037696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Save</a:t>
            </a:r>
            <a:r>
              <a:rPr lang="en-GB" sz="1050" dirty="0">
                <a:solidFill>
                  <a:srgbClr val="474091"/>
                </a:solidFill>
              </a:rPr>
              <a:t> the summary 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CB376EE8-E8B9-E444-749C-52445DC9C43C}"/>
              </a:ext>
            </a:extLst>
          </p:cNvPr>
          <p:cNvSpPr/>
          <p:nvPr/>
        </p:nvSpPr>
        <p:spPr>
          <a:xfrm>
            <a:off x="11228139" y="4260906"/>
            <a:ext cx="975243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Evaluate</a:t>
            </a:r>
            <a:r>
              <a:rPr lang="en-GB" sz="1050" dirty="0">
                <a:solidFill>
                  <a:srgbClr val="474091"/>
                </a:solidFill>
              </a:rPr>
              <a:t> the summary</a:t>
            </a:r>
          </a:p>
        </p:txBody>
      </p:sp>
      <p:cxnSp>
        <p:nvCxnSpPr>
          <p:cNvPr id="159" name="Connector: Elbow 138">
            <a:extLst>
              <a:ext uri="{FF2B5EF4-FFF2-40B4-BE49-F238E27FC236}">
                <a16:creationId xmlns:a16="http://schemas.microsoft.com/office/drawing/2014/main" id="{00F45475-5FA3-4FA7-1917-C00D59B9A8F0}"/>
              </a:ext>
            </a:extLst>
          </p:cNvPr>
          <p:cNvCxnSpPr>
            <a:cxnSpLocks/>
            <a:stCxn id="158" idx="0"/>
            <a:endCxn id="144" idx="4"/>
          </p:cNvCxnSpPr>
          <p:nvPr/>
        </p:nvCxnSpPr>
        <p:spPr>
          <a:xfrm rot="16200000" flipH="1" flipV="1">
            <a:off x="10658378" y="4187430"/>
            <a:ext cx="983907" cy="1130858"/>
          </a:xfrm>
          <a:prstGeom prst="curvedConnector5">
            <a:avLst>
              <a:gd name="adj1" fmla="val -23234"/>
              <a:gd name="adj2" fmla="val 65811"/>
              <a:gd name="adj3" fmla="val 123234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" name="Graphic 173" descr="Star with solid fill">
            <a:extLst>
              <a:ext uri="{FF2B5EF4-FFF2-40B4-BE49-F238E27FC236}">
                <a16:creationId xmlns:a16="http://schemas.microsoft.com/office/drawing/2014/main" id="{51AA49D5-5422-968A-FA44-4FDD2335D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47E6C1D-CEAE-0E2F-0903-7D28ECB1C3B7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775B0E-F07F-0D97-15EC-1AC96F392B4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894A0B-2E71-9BE0-6528-FCF43FF26051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0E6460-AE02-B679-B8A4-87DF94F86F04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5975CE1-BF9E-CCF3-B954-9BB978801A87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9914A0-2791-B02E-F40E-B237C3BE6418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407D72-8DEF-895D-A1BD-35D8B3A2EC23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60DF539-FA17-B062-F682-6BB8EFF388A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1" name="Rectangle: Top Corners One Rounded and One Snipped 10">
            <a:extLst>
              <a:ext uri="{FF2B5EF4-FFF2-40B4-BE49-F238E27FC236}">
                <a16:creationId xmlns:a16="http://schemas.microsoft.com/office/drawing/2014/main" id="{251BDF67-06F5-6D7B-4997-BEC858CA6078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464FD6-CC21-7747-DBB4-4CA7D37741E1}"/>
              </a:ext>
            </a:extLst>
          </p:cNvPr>
          <p:cNvSpPr/>
          <p:nvPr/>
        </p:nvSpPr>
        <p:spPr bwMode="auto">
          <a:xfrm>
            <a:off x="9070835" y="274699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661C519-EEFF-3B6C-EFC7-D2D3C82CFA93}"/>
              </a:ext>
            </a:extLst>
          </p:cNvPr>
          <p:cNvSpPr/>
          <p:nvPr/>
        </p:nvSpPr>
        <p:spPr>
          <a:xfrm>
            <a:off x="7296262" y="2171700"/>
            <a:ext cx="975243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474091"/>
                </a:solidFill>
              </a:rPr>
              <a:t>Key info</a:t>
            </a:r>
            <a:endParaRPr lang="en-GB" sz="1050" dirty="0">
              <a:solidFill>
                <a:srgbClr val="474091"/>
              </a:solidFill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57F35907-DCAF-4802-8668-2F73872C4DD2}"/>
              </a:ext>
            </a:extLst>
          </p:cNvPr>
          <p:cNvCxnSpPr>
            <a:cxnSpLocks/>
            <a:stCxn id="35" idx="0"/>
            <a:endCxn id="34" idx="4"/>
          </p:cNvCxnSpPr>
          <p:nvPr/>
        </p:nvCxnSpPr>
        <p:spPr>
          <a:xfrm rot="16200000" flipH="1">
            <a:off x="8070052" y="1885531"/>
            <a:ext cx="844639" cy="1416977"/>
          </a:xfrm>
          <a:prstGeom prst="curvedConnector5">
            <a:avLst>
              <a:gd name="adj1" fmla="val -27065"/>
              <a:gd name="adj2" fmla="val 62618"/>
              <a:gd name="adj3" fmla="val 127065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loud 45">
            <a:extLst>
              <a:ext uri="{FF2B5EF4-FFF2-40B4-BE49-F238E27FC236}">
                <a16:creationId xmlns:a16="http://schemas.microsoft.com/office/drawing/2014/main" id="{C73A2EE5-5C28-BE0F-ADB8-B580F6C52FDC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Updated</a:t>
            </a:r>
          </a:p>
        </p:txBody>
      </p:sp>
    </p:spTree>
    <p:extLst>
      <p:ext uri="{BB962C8B-B14F-4D97-AF65-F5344CB8AC3E}">
        <p14:creationId xmlns:p14="http://schemas.microsoft.com/office/powerpoint/2010/main" val="34046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5A053D-9092-8D51-A5A3-FCD0DD990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334" y="546668"/>
            <a:ext cx="1918846" cy="552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the ability to collaborate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account-related activities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using the Account Team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template.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Organized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705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Account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ECFBDF2-9B43-BD89-C74E-384CCCC8997A}"/>
              </a:ext>
            </a:extLst>
          </p:cNvPr>
          <p:cNvSpPr/>
          <p:nvPr/>
        </p:nvSpPr>
        <p:spPr bwMode="auto">
          <a:xfrm>
            <a:off x="5424980" y="2401861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8" name="Connector: Elbow 138">
            <a:extLst>
              <a:ext uri="{FF2B5EF4-FFF2-40B4-BE49-F238E27FC236}">
                <a16:creationId xmlns:a16="http://schemas.microsoft.com/office/drawing/2014/main" id="{F90FCB21-FC59-C252-7079-6CBF27033836}"/>
              </a:ext>
            </a:extLst>
          </p:cNvPr>
          <p:cNvCxnSpPr>
            <a:cxnSpLocks/>
            <a:stCxn id="22" idx="0"/>
            <a:endCxn id="136" idx="6"/>
          </p:cNvCxnSpPr>
          <p:nvPr/>
        </p:nvCxnSpPr>
        <p:spPr>
          <a:xfrm rot="16200000" flipH="1" flipV="1">
            <a:off x="5957712" y="182208"/>
            <a:ext cx="2081643" cy="2627005"/>
          </a:xfrm>
          <a:prstGeom prst="curvedConnector4">
            <a:avLst>
              <a:gd name="adj1" fmla="val -10982"/>
              <a:gd name="adj2" fmla="val 7549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3848124-5C8C-AA7D-D568-F543148EC68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3" t="243" r="2184" b="1015"/>
          <a:stretch/>
        </p:blipFill>
        <p:spPr>
          <a:xfrm>
            <a:off x="9984541" y="685767"/>
            <a:ext cx="1873247" cy="534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56035B-027A-E44C-BA87-F31CE4843AA5}"/>
              </a:ext>
            </a:extLst>
          </p:cNvPr>
          <p:cNvSpPr/>
          <p:nvPr/>
        </p:nvSpPr>
        <p:spPr>
          <a:xfrm>
            <a:off x="6972764" y="454890"/>
            <a:ext cx="2678544" cy="2974109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💡 </a:t>
            </a:r>
            <a:r>
              <a:rPr lang="en-GB" sz="1050">
                <a:solidFill>
                  <a:srgbClr val="FD6396"/>
                </a:solidFill>
              </a:rPr>
              <a:t>The </a:t>
            </a:r>
            <a:r>
              <a:rPr lang="en-GB" sz="1050" b="1">
                <a:solidFill>
                  <a:srgbClr val="FD6396"/>
                </a:solidFill>
              </a:rPr>
              <a:t>recommended team members </a:t>
            </a:r>
            <a:r>
              <a:rPr lang="en-GB" sz="1050">
                <a:solidFill>
                  <a:srgbClr val="FD6396"/>
                </a:solidFill>
              </a:rPr>
              <a:t>are suggested based on the following logic:</a:t>
            </a:r>
          </a:p>
          <a:p>
            <a:pPr algn="ctr"/>
            <a:endParaRPr lang="en-GB" sz="1050">
              <a:solidFill>
                <a:srgbClr val="FD6396"/>
              </a:solidFill>
            </a:endParaRPr>
          </a:p>
          <a:p>
            <a:pPr algn="ctr"/>
            <a:r>
              <a:rPr lang="en-GB" sz="1050" b="1" i="1" u="sng">
                <a:solidFill>
                  <a:srgbClr val="FD6396"/>
                </a:solidFill>
              </a:rPr>
              <a:t>Dynamics 365</a:t>
            </a:r>
            <a:r>
              <a:rPr lang="en-GB" sz="1050">
                <a:solidFill>
                  <a:srgbClr val="FD6396"/>
                </a:solidFill>
              </a:rPr>
              <a:t>: 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CRM account </a:t>
            </a:r>
            <a:r>
              <a:rPr lang="en-GB" sz="1050" b="1">
                <a:solidFill>
                  <a:srgbClr val="FD6396"/>
                </a:solidFill>
              </a:rPr>
              <a:t>owner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Members with whom the account is </a:t>
            </a:r>
            <a:r>
              <a:rPr lang="en-GB" sz="1050" b="1">
                <a:solidFill>
                  <a:srgbClr val="FD6396"/>
                </a:solidFill>
              </a:rPr>
              <a:t>shared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Members of the </a:t>
            </a:r>
            <a:r>
              <a:rPr lang="en-GB" sz="1050" b="1">
                <a:solidFill>
                  <a:srgbClr val="FD6396"/>
                </a:solidFill>
              </a:rPr>
              <a:t>access team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If the account owner is a group, the </a:t>
            </a:r>
            <a:r>
              <a:rPr lang="en-GB" sz="1050" b="1">
                <a:solidFill>
                  <a:srgbClr val="FD6396"/>
                </a:solidFill>
              </a:rPr>
              <a:t>list of users </a:t>
            </a:r>
            <a:r>
              <a:rPr lang="en-GB" sz="1050">
                <a:solidFill>
                  <a:srgbClr val="FD6396"/>
                </a:solidFill>
              </a:rPr>
              <a:t>from this </a:t>
            </a:r>
            <a:r>
              <a:rPr lang="en-GB" sz="1050" b="1">
                <a:solidFill>
                  <a:srgbClr val="FD6396"/>
                </a:solidFill>
              </a:rPr>
              <a:t>group</a:t>
            </a:r>
            <a:r>
              <a:rPr lang="en-GB" sz="1050">
                <a:solidFill>
                  <a:srgbClr val="FD6396"/>
                </a:solidFill>
              </a:rPr>
              <a:t> is displayed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en-GB" sz="1050">
              <a:solidFill>
                <a:srgbClr val="FD6396"/>
              </a:solidFill>
            </a:endParaRPr>
          </a:p>
          <a:p>
            <a:pPr algn="ctr"/>
            <a:r>
              <a:rPr lang="en-GB" sz="1050" b="1" i="1" u="sng">
                <a:solidFill>
                  <a:srgbClr val="FD6396"/>
                </a:solidFill>
              </a:rPr>
              <a:t>Salesforce CRM: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CRM account </a:t>
            </a:r>
            <a:r>
              <a:rPr lang="en-GB" sz="1050" b="1">
                <a:solidFill>
                  <a:srgbClr val="FD6396"/>
                </a:solidFill>
              </a:rPr>
              <a:t>owner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GB" sz="1050">
                <a:solidFill>
                  <a:srgbClr val="FD6396"/>
                </a:solidFill>
              </a:rPr>
              <a:t>Members who are part of the </a:t>
            </a:r>
            <a:r>
              <a:rPr lang="en-GB" sz="1050" b="1">
                <a:solidFill>
                  <a:srgbClr val="FD6396"/>
                </a:solidFill>
              </a:rPr>
              <a:t>account team</a:t>
            </a:r>
          </a:p>
          <a:p>
            <a:pPr algn="ctr"/>
            <a:endParaRPr lang="en-GB" sz="1050">
              <a:solidFill>
                <a:srgbClr val="FD6396"/>
              </a:solidFill>
            </a:endParaRPr>
          </a:p>
        </p:txBody>
      </p:sp>
      <p:pic>
        <p:nvPicPr>
          <p:cNvPr id="30" name="Graphic 29" descr="Lights On with solid fill">
            <a:extLst>
              <a:ext uri="{FF2B5EF4-FFF2-40B4-BE49-F238E27FC236}">
                <a16:creationId xmlns:a16="http://schemas.microsoft.com/office/drawing/2014/main" id="{018D70E2-B9EF-8420-1AE2-459D615D6A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2913" y="1495710"/>
            <a:ext cx="531380" cy="53138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51838A0C-897D-55BE-23D8-4D85DC73106B}"/>
              </a:ext>
            </a:extLst>
          </p:cNvPr>
          <p:cNvSpPr/>
          <p:nvPr/>
        </p:nvSpPr>
        <p:spPr bwMode="auto">
          <a:xfrm>
            <a:off x="10758968" y="433404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6FA1C6E-F60A-E3D5-7E87-07D864C05E88}"/>
              </a:ext>
            </a:extLst>
          </p:cNvPr>
          <p:cNvSpPr/>
          <p:nvPr/>
        </p:nvSpPr>
        <p:spPr>
          <a:xfrm>
            <a:off x="10175244" y="5257387"/>
            <a:ext cx="1277848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Teams ready</a:t>
            </a:r>
            <a:r>
              <a:rPr lang="en-GB" sz="1050">
                <a:solidFill>
                  <a:srgbClr val="FD6396"/>
                </a:solidFill>
              </a:rPr>
              <a:t> to be used</a:t>
            </a: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651B5888-8CB6-2063-FADC-FA2B97D4DFDA}"/>
              </a:ext>
            </a:extLst>
          </p:cNvPr>
          <p:cNvCxnSpPr>
            <a:cxnSpLocks/>
            <a:stCxn id="42" idx="0"/>
            <a:endCxn id="41" idx="2"/>
          </p:cNvCxnSpPr>
          <p:nvPr/>
        </p:nvCxnSpPr>
        <p:spPr>
          <a:xfrm rot="16200000" flipV="1">
            <a:off x="10392235" y="4835454"/>
            <a:ext cx="788667" cy="55200"/>
          </a:xfrm>
          <a:prstGeom prst="curvedConnector4">
            <a:avLst>
              <a:gd name="adj1" fmla="val 41462"/>
              <a:gd name="adj2" fmla="val 115328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B36710E9-DF1D-BC6B-6971-1B3612654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6036" y="3837196"/>
            <a:ext cx="2362648" cy="153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5E8D3489-4F1C-7E02-61DC-17A2F324EC4E}"/>
              </a:ext>
            </a:extLst>
          </p:cNvPr>
          <p:cNvSpPr/>
          <p:nvPr/>
        </p:nvSpPr>
        <p:spPr bwMode="auto">
          <a:xfrm>
            <a:off x="8382710" y="458641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4E527347-11CF-B954-2623-296949AECB26}"/>
              </a:ext>
            </a:extLst>
          </p:cNvPr>
          <p:cNvSpPr/>
          <p:nvPr/>
        </p:nvSpPr>
        <p:spPr>
          <a:xfrm>
            <a:off x="7072898" y="5702925"/>
            <a:ext cx="1873246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Quick access </a:t>
            </a:r>
            <a:r>
              <a:rPr lang="en-GB" sz="1050">
                <a:solidFill>
                  <a:srgbClr val="FD6396"/>
                </a:solidFill>
              </a:rPr>
              <a:t>to the teams if you have many </a:t>
            </a:r>
            <a:r>
              <a:rPr lang="en-GB" sz="1050" b="1">
                <a:solidFill>
                  <a:srgbClr val="FD6396"/>
                </a:solidFill>
              </a:rPr>
              <a:t>😉</a:t>
            </a:r>
          </a:p>
        </p:txBody>
      </p:sp>
      <p:cxnSp>
        <p:nvCxnSpPr>
          <p:cNvPr id="56" name="Connector: Elbow 138">
            <a:extLst>
              <a:ext uri="{FF2B5EF4-FFF2-40B4-BE49-F238E27FC236}">
                <a16:creationId xmlns:a16="http://schemas.microsoft.com/office/drawing/2014/main" id="{576F2363-5CAF-51EA-625B-9366B4266F27}"/>
              </a:ext>
            </a:extLst>
          </p:cNvPr>
          <p:cNvCxnSpPr>
            <a:cxnSpLocks/>
            <a:stCxn id="55" idx="0"/>
            <a:endCxn id="54" idx="6"/>
          </p:cNvCxnSpPr>
          <p:nvPr/>
        </p:nvCxnSpPr>
        <p:spPr>
          <a:xfrm rot="5400000" flipH="1" flipV="1">
            <a:off x="7835223" y="4895387"/>
            <a:ext cx="981837" cy="633240"/>
          </a:xfrm>
          <a:prstGeom prst="curvedConnector4">
            <a:avLst>
              <a:gd name="adj1" fmla="val 43142"/>
              <a:gd name="adj2" fmla="val 1361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DEB307CC-56A3-30DC-DD11-38D38F82C1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E2DFFA31-376D-ED8F-456E-E89D3C216255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500 </a:t>
            </a:r>
          </a:p>
        </p:txBody>
      </p:sp>
    </p:spTree>
    <p:extLst>
      <p:ext uri="{BB962C8B-B14F-4D97-AF65-F5344CB8AC3E}">
        <p14:creationId xmlns:p14="http://schemas.microsoft.com/office/powerpoint/2010/main" val="8204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9A8DEA7-6D99-BAFE-0231-6275F4B2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236" y="495717"/>
            <a:ext cx="6679746" cy="2055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the ability to collaborate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account-related activities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using the Account Team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template.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Organized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705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Account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(3/4)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51838A0C-897D-55BE-23D8-4D85DC73106B}"/>
              </a:ext>
            </a:extLst>
          </p:cNvPr>
          <p:cNvSpPr/>
          <p:nvPr/>
        </p:nvSpPr>
        <p:spPr bwMode="auto">
          <a:xfrm>
            <a:off x="4781594" y="135547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6FA1C6E-F60A-E3D5-7E87-07D864C05E88}"/>
              </a:ext>
            </a:extLst>
          </p:cNvPr>
          <p:cNvSpPr/>
          <p:nvPr/>
        </p:nvSpPr>
        <p:spPr>
          <a:xfrm>
            <a:off x="4610924" y="622701"/>
            <a:ext cx="160222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Internal channel </a:t>
            </a:r>
            <a:r>
              <a:rPr lang="en-GB" sz="1050">
                <a:solidFill>
                  <a:srgbClr val="FD6396"/>
                </a:solidFill>
              </a:rPr>
              <a:t>to collaborate with sellers</a:t>
            </a: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651B5888-8CB6-2063-FADC-FA2B97D4DFDA}"/>
              </a:ext>
            </a:extLst>
          </p:cNvPr>
          <p:cNvCxnSpPr>
            <a:cxnSpLocks/>
            <a:stCxn id="42" idx="3"/>
            <a:endCxn id="41" idx="2"/>
          </p:cNvCxnSpPr>
          <p:nvPr/>
        </p:nvCxnSpPr>
        <p:spPr>
          <a:xfrm flipH="1">
            <a:off x="4781594" y="887931"/>
            <a:ext cx="1431559" cy="602216"/>
          </a:xfrm>
          <a:prstGeom prst="curvedConnector5">
            <a:avLst>
              <a:gd name="adj1" fmla="val -15969"/>
              <a:gd name="adj2" fmla="val 60840"/>
              <a:gd name="adj3" fmla="val 11596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25C5E46E-9AF6-E21C-EA6F-87E146488948}"/>
              </a:ext>
            </a:extLst>
          </p:cNvPr>
          <p:cNvSpPr/>
          <p:nvPr/>
        </p:nvSpPr>
        <p:spPr bwMode="auto">
          <a:xfrm>
            <a:off x="7237048" y="184324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2C666A2-1A25-711B-AD48-739B6BE853D8}"/>
              </a:ext>
            </a:extLst>
          </p:cNvPr>
          <p:cNvSpPr/>
          <p:nvPr/>
        </p:nvSpPr>
        <p:spPr>
          <a:xfrm>
            <a:off x="8597286" y="1645098"/>
            <a:ext cx="160222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Welcome message to </a:t>
            </a:r>
            <a:r>
              <a:rPr lang="en-GB" sz="1050" b="1">
                <a:solidFill>
                  <a:srgbClr val="FD6396"/>
                </a:solidFill>
              </a:rPr>
              <a:t>get started </a:t>
            </a:r>
            <a:r>
              <a:rPr lang="en-GB" sz="1050">
                <a:solidFill>
                  <a:srgbClr val="FD6396"/>
                </a:solidFill>
              </a:rPr>
              <a:t>with teams</a:t>
            </a: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FDFE6229-4F49-1607-904B-4AB59859FCE9}"/>
              </a:ext>
            </a:extLst>
          </p:cNvPr>
          <p:cNvCxnSpPr>
            <a:cxnSpLocks/>
            <a:stCxn id="34" idx="0"/>
            <a:endCxn id="33" idx="5"/>
          </p:cNvCxnSpPr>
          <p:nvPr/>
        </p:nvCxnSpPr>
        <p:spPr>
          <a:xfrm rot="16200000" flipH="1" flipV="1">
            <a:off x="8214684" y="889428"/>
            <a:ext cx="428047" cy="1939386"/>
          </a:xfrm>
          <a:prstGeom prst="curvedConnector5">
            <a:avLst>
              <a:gd name="adj1" fmla="val -53405"/>
              <a:gd name="adj2" fmla="val 69672"/>
              <a:gd name="adj3" fmla="val 153405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4CFB9452-0213-103C-A8E8-866E296D4D4A}"/>
              </a:ext>
            </a:extLst>
          </p:cNvPr>
          <p:cNvSpPr/>
          <p:nvPr/>
        </p:nvSpPr>
        <p:spPr bwMode="auto">
          <a:xfrm>
            <a:off x="7375622" y="2421209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EEDFDC-8FA4-3B10-4800-AE0EB34A1F49}"/>
              </a:ext>
            </a:extLst>
          </p:cNvPr>
          <p:cNvSpPr/>
          <p:nvPr/>
        </p:nvSpPr>
        <p:spPr>
          <a:xfrm>
            <a:off x="5459625" y="3529225"/>
            <a:ext cx="160222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Welcome message to </a:t>
            </a:r>
            <a:r>
              <a:rPr lang="en-GB" sz="1050" b="1">
                <a:solidFill>
                  <a:srgbClr val="FD6396"/>
                </a:solidFill>
              </a:rPr>
              <a:t>get started </a:t>
            </a:r>
            <a:r>
              <a:rPr lang="en-GB" sz="1050">
                <a:solidFill>
                  <a:srgbClr val="FD6396"/>
                </a:solidFill>
              </a:rPr>
              <a:t>with teams</a:t>
            </a:r>
          </a:p>
        </p:txBody>
      </p:sp>
      <p:cxnSp>
        <p:nvCxnSpPr>
          <p:cNvPr id="51" name="Connector: Elbow 138">
            <a:extLst>
              <a:ext uri="{FF2B5EF4-FFF2-40B4-BE49-F238E27FC236}">
                <a16:creationId xmlns:a16="http://schemas.microsoft.com/office/drawing/2014/main" id="{99951318-3A10-3389-2F24-FC2296C98450}"/>
              </a:ext>
            </a:extLst>
          </p:cNvPr>
          <p:cNvCxnSpPr>
            <a:cxnSpLocks/>
            <a:stCxn id="50" idx="0"/>
            <a:endCxn id="49" idx="5"/>
          </p:cNvCxnSpPr>
          <p:nvPr/>
        </p:nvCxnSpPr>
        <p:spPr>
          <a:xfrm rot="5400000" flipH="1" flipV="1">
            <a:off x="6490106" y="2421743"/>
            <a:ext cx="878117" cy="1336849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97E566E7-70D9-8F5B-84ED-B2A32C9457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0812" y="2344456"/>
            <a:ext cx="6821761" cy="215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D175FA8-F540-F559-F56A-B2F63CF327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66362" y="3964921"/>
            <a:ext cx="6594499" cy="2030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CE9BEE6D-9443-B47D-1505-E41B6077A6AC}"/>
              </a:ext>
            </a:extLst>
          </p:cNvPr>
          <p:cNvSpPr/>
          <p:nvPr/>
        </p:nvSpPr>
        <p:spPr bwMode="auto">
          <a:xfrm>
            <a:off x="6979691" y="3359592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0440F5F-6656-32A6-4288-8D1CBAB38D79}"/>
              </a:ext>
            </a:extLst>
          </p:cNvPr>
          <p:cNvSpPr/>
          <p:nvPr/>
        </p:nvSpPr>
        <p:spPr>
          <a:xfrm>
            <a:off x="9487796" y="3349078"/>
            <a:ext cx="2336353" cy="600092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CRM related files </a:t>
            </a:r>
            <a:r>
              <a:rPr lang="en-GB" sz="1050">
                <a:solidFill>
                  <a:srgbClr val="FD6396"/>
                </a:solidFill>
              </a:rPr>
              <a:t>folder will not be created in the Files tab of the </a:t>
            </a:r>
            <a:r>
              <a:rPr lang="en-GB" sz="1050" b="1">
                <a:solidFill>
                  <a:srgbClr val="FD6396"/>
                </a:solidFill>
              </a:rPr>
              <a:t>Shared channel </a:t>
            </a:r>
            <a:r>
              <a:rPr lang="en-GB" sz="1050">
                <a:solidFill>
                  <a:srgbClr val="FD6396"/>
                </a:solidFill>
              </a:rPr>
              <a:t>to </a:t>
            </a:r>
            <a:r>
              <a:rPr lang="en-GB" sz="1050" b="1">
                <a:solidFill>
                  <a:srgbClr val="FD6396"/>
                </a:solidFill>
              </a:rPr>
              <a:t>protect sensitive data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61" name="Connector: Elbow 138">
            <a:extLst>
              <a:ext uri="{FF2B5EF4-FFF2-40B4-BE49-F238E27FC236}">
                <a16:creationId xmlns:a16="http://schemas.microsoft.com/office/drawing/2014/main" id="{1585483A-DAEE-8C90-C2BE-53B1B9E6DB78}"/>
              </a:ext>
            </a:extLst>
          </p:cNvPr>
          <p:cNvCxnSpPr>
            <a:cxnSpLocks/>
            <a:stCxn id="60" idx="0"/>
            <a:endCxn id="59" idx="5"/>
          </p:cNvCxnSpPr>
          <p:nvPr/>
        </p:nvCxnSpPr>
        <p:spPr>
          <a:xfrm rot="16200000" flipH="1" flipV="1">
            <a:off x="8808609" y="1742126"/>
            <a:ext cx="240413" cy="3454315"/>
          </a:xfrm>
          <a:prstGeom prst="curvedConnector5">
            <a:avLst>
              <a:gd name="adj1" fmla="val -95086"/>
              <a:gd name="adj2" fmla="val 66358"/>
              <a:gd name="adj3" fmla="val 195086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F6D9D388-A0A7-414F-B649-EC7010F9A52D}"/>
              </a:ext>
            </a:extLst>
          </p:cNvPr>
          <p:cNvSpPr/>
          <p:nvPr/>
        </p:nvSpPr>
        <p:spPr bwMode="auto">
          <a:xfrm>
            <a:off x="7771641" y="420273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B8B6C713-35EE-092F-94F2-B6072AD2A5C3}"/>
              </a:ext>
            </a:extLst>
          </p:cNvPr>
          <p:cNvSpPr/>
          <p:nvPr/>
        </p:nvSpPr>
        <p:spPr>
          <a:xfrm>
            <a:off x="5260733" y="5457442"/>
            <a:ext cx="1580038" cy="973958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CRM account </a:t>
            </a:r>
            <a:r>
              <a:rPr lang="en-GB" sz="1050">
                <a:solidFill>
                  <a:srgbClr val="FD6396"/>
                </a:solidFill>
              </a:rPr>
              <a:t>will not be pinned in the Shared Channel  to </a:t>
            </a:r>
            <a:r>
              <a:rPr lang="en-GB" sz="1050" b="1">
                <a:solidFill>
                  <a:srgbClr val="FD6396"/>
                </a:solidFill>
              </a:rPr>
              <a:t>protect sensitive organization data from being shared with customers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71" name="Connector: Elbow 138">
            <a:extLst>
              <a:ext uri="{FF2B5EF4-FFF2-40B4-BE49-F238E27FC236}">
                <a16:creationId xmlns:a16="http://schemas.microsoft.com/office/drawing/2014/main" id="{56DD7AE4-958B-2FE8-6465-3594212FC102}"/>
              </a:ext>
            </a:extLst>
          </p:cNvPr>
          <p:cNvCxnSpPr>
            <a:cxnSpLocks/>
            <a:stCxn id="70" idx="0"/>
            <a:endCxn id="69" idx="5"/>
          </p:cNvCxnSpPr>
          <p:nvPr/>
        </p:nvCxnSpPr>
        <p:spPr>
          <a:xfrm rot="5400000" flipH="1" flipV="1">
            <a:off x="6509778" y="3973612"/>
            <a:ext cx="1024805" cy="1942856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49FE0CFE-963A-1266-46B4-6FB3A738ABDB}"/>
              </a:ext>
            </a:extLst>
          </p:cNvPr>
          <p:cNvSpPr/>
          <p:nvPr/>
        </p:nvSpPr>
        <p:spPr bwMode="auto">
          <a:xfrm>
            <a:off x="7176067" y="69752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79" name="Connector: Elbow 138">
            <a:extLst>
              <a:ext uri="{FF2B5EF4-FFF2-40B4-BE49-F238E27FC236}">
                <a16:creationId xmlns:a16="http://schemas.microsoft.com/office/drawing/2014/main" id="{5736E77C-D592-55FD-CF0E-135E683DF5F4}"/>
              </a:ext>
            </a:extLst>
          </p:cNvPr>
          <p:cNvCxnSpPr>
            <a:cxnSpLocks/>
            <a:stCxn id="81" idx="0"/>
            <a:endCxn id="78" idx="5"/>
          </p:cNvCxnSpPr>
          <p:nvPr/>
        </p:nvCxnSpPr>
        <p:spPr>
          <a:xfrm rot="16200000" flipH="1" flipV="1">
            <a:off x="7838721" y="79458"/>
            <a:ext cx="407274" cy="1288648"/>
          </a:xfrm>
          <a:prstGeom prst="curvedConnector5">
            <a:avLst>
              <a:gd name="adj1" fmla="val -56129"/>
              <a:gd name="adj2" fmla="val 79606"/>
              <a:gd name="adj3" fmla="val 15612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B0B7D0A4-C8A1-1E69-85AD-5A98AA3F0CE1}"/>
              </a:ext>
            </a:extLst>
          </p:cNvPr>
          <p:cNvSpPr/>
          <p:nvPr/>
        </p:nvSpPr>
        <p:spPr>
          <a:xfrm>
            <a:off x="7885567" y="520145"/>
            <a:ext cx="160222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Pre-pinned</a:t>
            </a:r>
            <a:r>
              <a:rPr lang="en-GB" sz="1050">
                <a:solidFill>
                  <a:srgbClr val="FD6396"/>
                </a:solidFill>
              </a:rPr>
              <a:t> apps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46CBC2C-412C-5348-2923-9E7EAE46514E}"/>
              </a:ext>
            </a:extLst>
          </p:cNvPr>
          <p:cNvSpPr/>
          <p:nvPr/>
        </p:nvSpPr>
        <p:spPr bwMode="auto">
          <a:xfrm>
            <a:off x="5312176" y="153607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D33F5F5-34EF-3A1A-3225-E24DE983C54D}"/>
              </a:ext>
            </a:extLst>
          </p:cNvPr>
          <p:cNvSpPr/>
          <p:nvPr/>
        </p:nvSpPr>
        <p:spPr>
          <a:xfrm>
            <a:off x="4354269" y="1840552"/>
            <a:ext cx="1939386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External channel </a:t>
            </a:r>
            <a:r>
              <a:rPr lang="en-GB" sz="1050">
                <a:solidFill>
                  <a:srgbClr val="FD6396"/>
                </a:solidFill>
              </a:rPr>
              <a:t>to collaborate with the customer</a:t>
            </a:r>
          </a:p>
        </p:txBody>
      </p:sp>
      <p:cxnSp>
        <p:nvCxnSpPr>
          <p:cNvPr id="91" name="Connector: Elbow 138">
            <a:extLst>
              <a:ext uri="{FF2B5EF4-FFF2-40B4-BE49-F238E27FC236}">
                <a16:creationId xmlns:a16="http://schemas.microsoft.com/office/drawing/2014/main" id="{EA380614-1158-44A7-F654-D9ED526D6FED}"/>
              </a:ext>
            </a:extLst>
          </p:cNvPr>
          <p:cNvCxnSpPr>
            <a:cxnSpLocks/>
            <a:stCxn id="90" idx="3"/>
            <a:endCxn id="89" idx="2"/>
          </p:cNvCxnSpPr>
          <p:nvPr/>
        </p:nvCxnSpPr>
        <p:spPr>
          <a:xfrm flipH="1" flipV="1">
            <a:off x="5312176" y="1670749"/>
            <a:ext cx="981479" cy="435033"/>
          </a:xfrm>
          <a:prstGeom prst="curvedConnector5">
            <a:avLst>
              <a:gd name="adj1" fmla="val -23291"/>
              <a:gd name="adj2" fmla="val 65006"/>
              <a:gd name="adj3" fmla="val 123291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A8448901-8D75-13A4-2A52-75FB01912C0D}"/>
              </a:ext>
            </a:extLst>
          </p:cNvPr>
          <p:cNvSpPr/>
          <p:nvPr/>
        </p:nvSpPr>
        <p:spPr bwMode="auto">
          <a:xfrm>
            <a:off x="9645110" y="506932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01AC69CC-B05D-8867-0C0C-475CEA8187AB}"/>
              </a:ext>
            </a:extLst>
          </p:cNvPr>
          <p:cNvSpPr/>
          <p:nvPr/>
        </p:nvSpPr>
        <p:spPr>
          <a:xfrm>
            <a:off x="8720065" y="6182932"/>
            <a:ext cx="1935907" cy="48241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Sellers without </a:t>
            </a:r>
            <a:r>
              <a:rPr lang="en-GB" sz="1050" b="1">
                <a:solidFill>
                  <a:srgbClr val="FD6396"/>
                </a:solidFill>
              </a:rPr>
              <a:t>required permissions </a:t>
            </a:r>
            <a:r>
              <a:rPr lang="en-GB" sz="1050">
                <a:solidFill>
                  <a:srgbClr val="FD6396"/>
                </a:solidFill>
              </a:rPr>
              <a:t>in the CRM </a:t>
            </a:r>
            <a:r>
              <a:rPr lang="en-GB" sz="1050" b="1">
                <a:solidFill>
                  <a:srgbClr val="FD6396"/>
                </a:solidFill>
              </a:rPr>
              <a:t>will not see CRM data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100" name="Connector: Elbow 138">
            <a:extLst>
              <a:ext uri="{FF2B5EF4-FFF2-40B4-BE49-F238E27FC236}">
                <a16:creationId xmlns:a16="http://schemas.microsoft.com/office/drawing/2014/main" id="{49CA81C1-CFEE-3484-1ADA-8FB25EF452D9}"/>
              </a:ext>
            </a:extLst>
          </p:cNvPr>
          <p:cNvCxnSpPr>
            <a:cxnSpLocks/>
            <a:stCxn id="99" idx="3"/>
            <a:endCxn id="98" idx="5"/>
          </p:cNvCxnSpPr>
          <p:nvPr/>
        </p:nvCxnSpPr>
        <p:spPr>
          <a:xfrm flipH="1" flipV="1">
            <a:off x="9867077" y="5299224"/>
            <a:ext cx="788895" cy="1124913"/>
          </a:xfrm>
          <a:prstGeom prst="curvedConnector4">
            <a:avLst>
              <a:gd name="adj1" fmla="val -28977"/>
              <a:gd name="adj2" fmla="val 5896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E0A13FFF-2298-B441-8E3F-BA5C2737EE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03FDE67C-EFE4-F50C-665D-F67EBDEFE4C1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600 </a:t>
            </a:r>
          </a:p>
        </p:txBody>
      </p:sp>
    </p:spTree>
    <p:extLst>
      <p:ext uri="{BB962C8B-B14F-4D97-AF65-F5344CB8AC3E}">
        <p14:creationId xmlns:p14="http://schemas.microsoft.com/office/powerpoint/2010/main" val="26725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BA90C83-E50B-307C-CE18-9CBBBE22B2B1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2F37A78C-1410-14A5-7B01-662F0EF63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255" y="340037"/>
            <a:ext cx="1915769" cy="540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ADD5C65-BAA5-7AC7-CB8D-DBD568337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406" y="323273"/>
            <a:ext cx="1914070" cy="543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9DD9FD8-36E9-1C34-FF18-A2CD2C3BE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086" y="337996"/>
            <a:ext cx="1880559" cy="54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BAC5F49-2DA2-3361-2351-2BEFCB74E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5634" y="333528"/>
            <a:ext cx="1895467" cy="538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the ability to collaborate on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opportunity-related activities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using the Account Team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template.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Organized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96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Deal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(4/4)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CEB3DC7-B56E-17E9-FE4D-7A340D45CB62}"/>
              </a:ext>
            </a:extLst>
          </p:cNvPr>
          <p:cNvSpPr txBox="1"/>
          <p:nvPr/>
        </p:nvSpPr>
        <p:spPr>
          <a:xfrm>
            <a:off x="4619382" y="2881146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1CEDFC-FB02-DF91-F839-C77C7CFC46DC}"/>
              </a:ext>
            </a:extLst>
          </p:cNvPr>
          <p:cNvSpPr txBox="1"/>
          <p:nvPr/>
        </p:nvSpPr>
        <p:spPr>
          <a:xfrm>
            <a:off x="4457220" y="5873761"/>
            <a:ext cx="7370069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needs to create a team using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Deal room template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designed for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collaboration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with people within 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 organisation. An option is provided to create a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separate shared channel 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collaborate with people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outside his organization. 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Furthermore,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pre-pinned apps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including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files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with starter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folders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links to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existing CRM storage locations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and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OneNote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are readily available to enhance the productivity.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54EF10-FE52-45CA-052B-C6E112447095}"/>
              </a:ext>
            </a:extLst>
          </p:cNvPr>
          <p:cNvSpPr/>
          <p:nvPr/>
        </p:nvSpPr>
        <p:spPr bwMode="auto">
          <a:xfrm>
            <a:off x="5384508" y="426011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236A573-F24F-6DB9-87F1-77706358EC1A}"/>
              </a:ext>
            </a:extLst>
          </p:cNvPr>
          <p:cNvSpPr/>
          <p:nvPr/>
        </p:nvSpPr>
        <p:spPr>
          <a:xfrm>
            <a:off x="4541665" y="4900577"/>
            <a:ext cx="1338535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Hover </a:t>
            </a:r>
            <a:r>
              <a:rPr lang="en-GB" sz="1050">
                <a:solidFill>
                  <a:srgbClr val="FD6396"/>
                </a:solidFill>
              </a:rPr>
              <a:t>the opportunity name to select </a:t>
            </a:r>
            <a:r>
              <a:rPr lang="en-GB" sz="1050" b="1">
                <a:solidFill>
                  <a:srgbClr val="FD6396"/>
                </a:solidFill>
              </a:rPr>
              <a:t>“Set up deal team”</a:t>
            </a:r>
          </a:p>
        </p:txBody>
      </p:sp>
      <p:cxnSp>
        <p:nvCxnSpPr>
          <p:cNvPr id="44" name="Connector: Elbow 138">
            <a:extLst>
              <a:ext uri="{FF2B5EF4-FFF2-40B4-BE49-F238E27FC236}">
                <a16:creationId xmlns:a16="http://schemas.microsoft.com/office/drawing/2014/main" id="{3DA87F16-009C-FFDD-89CB-EE987D2E1665}"/>
              </a:ext>
            </a:extLst>
          </p:cNvPr>
          <p:cNvCxnSpPr>
            <a:cxnSpLocks/>
            <a:stCxn id="43" idx="2"/>
            <a:endCxn id="37" idx="3"/>
          </p:cNvCxnSpPr>
          <p:nvPr/>
        </p:nvCxnSpPr>
        <p:spPr>
          <a:xfrm rot="5400000" flipH="1" flipV="1">
            <a:off x="4846251" y="4854697"/>
            <a:ext cx="941021" cy="211659"/>
          </a:xfrm>
          <a:prstGeom prst="curvedConnector5">
            <a:avLst>
              <a:gd name="adj1" fmla="val -24293"/>
              <a:gd name="adj2" fmla="val -424205"/>
              <a:gd name="adj3" fmla="val 7608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9A584900-C01F-66F3-EF10-FEFFA8656B4C}"/>
              </a:ext>
            </a:extLst>
          </p:cNvPr>
          <p:cNvSpPr/>
          <p:nvPr/>
        </p:nvSpPr>
        <p:spPr bwMode="auto">
          <a:xfrm>
            <a:off x="7502441" y="344734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3702F7A-53EA-D35D-FAFF-E91730B174F9}"/>
              </a:ext>
            </a:extLst>
          </p:cNvPr>
          <p:cNvSpPr/>
          <p:nvPr/>
        </p:nvSpPr>
        <p:spPr>
          <a:xfrm>
            <a:off x="6145526" y="4386944"/>
            <a:ext cx="1870969" cy="830997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It’s</a:t>
            </a:r>
            <a:r>
              <a:rPr lang="en-GB" sz="1050" b="1">
                <a:solidFill>
                  <a:srgbClr val="FD6396"/>
                </a:solidFill>
              </a:rPr>
              <a:t> recommended </a:t>
            </a:r>
            <a:r>
              <a:rPr lang="en-GB" sz="1050">
                <a:solidFill>
                  <a:srgbClr val="FD6396"/>
                </a:solidFill>
              </a:rPr>
              <a:t>to create a deal room channel if the parent account for the opportunity is </a:t>
            </a:r>
            <a:r>
              <a:rPr lang="en-GB" sz="1050" b="1">
                <a:solidFill>
                  <a:srgbClr val="FD6396"/>
                </a:solidFill>
              </a:rPr>
              <a:t>already linked in the Teams app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49" name="Connector: Elbow 138">
            <a:extLst>
              <a:ext uri="{FF2B5EF4-FFF2-40B4-BE49-F238E27FC236}">
                <a16:creationId xmlns:a16="http://schemas.microsoft.com/office/drawing/2014/main" id="{AFE2095F-8DF5-29BB-D055-55527B2A5297}"/>
              </a:ext>
            </a:extLst>
          </p:cNvPr>
          <p:cNvCxnSpPr>
            <a:cxnSpLocks/>
            <a:stCxn id="48" idx="2"/>
            <a:endCxn id="46" idx="3"/>
          </p:cNvCxnSpPr>
          <p:nvPr/>
        </p:nvCxnSpPr>
        <p:spPr>
          <a:xfrm rot="5400000" flipH="1" flipV="1">
            <a:off x="6540420" y="4217836"/>
            <a:ext cx="1540696" cy="459514"/>
          </a:xfrm>
          <a:prstGeom prst="curvedConnector5">
            <a:avLst>
              <a:gd name="adj1" fmla="val -14837"/>
              <a:gd name="adj2" fmla="val -213130"/>
              <a:gd name="adj3" fmla="val 7568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D06BE2AF-0685-9652-49CD-F052D5C65627}"/>
              </a:ext>
            </a:extLst>
          </p:cNvPr>
          <p:cNvSpPr/>
          <p:nvPr/>
        </p:nvSpPr>
        <p:spPr bwMode="auto">
          <a:xfrm>
            <a:off x="9797973" y="132483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3131433-1256-3195-8608-F41681CB79CE}"/>
              </a:ext>
            </a:extLst>
          </p:cNvPr>
          <p:cNvSpPr/>
          <p:nvPr/>
        </p:nvSpPr>
        <p:spPr>
          <a:xfrm>
            <a:off x="9097385" y="900482"/>
            <a:ext cx="106824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Click </a:t>
            </a:r>
            <a:r>
              <a:rPr lang="en-GB" sz="1050">
                <a:solidFill>
                  <a:srgbClr val="FD6396"/>
                </a:solidFill>
              </a:rPr>
              <a:t>to</a:t>
            </a:r>
            <a:r>
              <a:rPr lang="en-GB" sz="1050" b="1">
                <a:solidFill>
                  <a:srgbClr val="FD6396"/>
                </a:solidFill>
              </a:rPr>
              <a:t> search for </a:t>
            </a:r>
            <a:r>
              <a:rPr lang="en-GB" sz="1050">
                <a:solidFill>
                  <a:srgbClr val="FD6396"/>
                </a:solidFill>
              </a:rPr>
              <a:t>a Team</a:t>
            </a:r>
          </a:p>
        </p:txBody>
      </p:sp>
      <p:cxnSp>
        <p:nvCxnSpPr>
          <p:cNvPr id="55" name="Connector: Elbow 138">
            <a:extLst>
              <a:ext uri="{FF2B5EF4-FFF2-40B4-BE49-F238E27FC236}">
                <a16:creationId xmlns:a16="http://schemas.microsoft.com/office/drawing/2014/main" id="{D54351E5-3819-0E29-0AE5-A58C4EC46647}"/>
              </a:ext>
            </a:extLst>
          </p:cNvPr>
          <p:cNvCxnSpPr>
            <a:cxnSpLocks/>
            <a:stCxn id="54" idx="2"/>
            <a:endCxn id="53" idx="3"/>
          </p:cNvCxnSpPr>
          <p:nvPr/>
        </p:nvCxnSpPr>
        <p:spPr>
          <a:xfrm rot="16200000" flipH="1">
            <a:off x="9671890" y="1390561"/>
            <a:ext cx="123787" cy="204547"/>
          </a:xfrm>
          <a:prstGeom prst="curvedConnector3">
            <a:avLst>
              <a:gd name="adj1" fmla="val 316536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DB08BF99-D109-002C-14A6-ABC39528729F}"/>
              </a:ext>
            </a:extLst>
          </p:cNvPr>
          <p:cNvSpPr/>
          <p:nvPr/>
        </p:nvSpPr>
        <p:spPr bwMode="auto">
          <a:xfrm>
            <a:off x="8743131" y="184324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B8BC760-CE8F-5704-0401-A556B61894B8}"/>
              </a:ext>
            </a:extLst>
          </p:cNvPr>
          <p:cNvSpPr/>
          <p:nvPr/>
        </p:nvSpPr>
        <p:spPr>
          <a:xfrm>
            <a:off x="8255535" y="3382379"/>
            <a:ext cx="1719489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Select the team </a:t>
            </a:r>
            <a:r>
              <a:rPr lang="en-GB" sz="1050" b="1">
                <a:solidFill>
                  <a:srgbClr val="FD6396"/>
                </a:solidFill>
              </a:rPr>
              <a:t>already connected </a:t>
            </a:r>
            <a:r>
              <a:rPr lang="en-GB" sz="1050">
                <a:solidFill>
                  <a:srgbClr val="FD6396"/>
                </a:solidFill>
              </a:rPr>
              <a:t>to the account or a</a:t>
            </a:r>
            <a:r>
              <a:rPr lang="en-GB" sz="1050" b="1">
                <a:solidFill>
                  <a:srgbClr val="FD6396"/>
                </a:solidFill>
              </a:rPr>
              <a:t> different one 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59" name="Connector: Elbow 138">
            <a:extLst>
              <a:ext uri="{FF2B5EF4-FFF2-40B4-BE49-F238E27FC236}">
                <a16:creationId xmlns:a16="http://schemas.microsoft.com/office/drawing/2014/main" id="{ED3F1AF4-C06A-D1E6-05B2-DB25B1EC5415}"/>
              </a:ext>
            </a:extLst>
          </p:cNvPr>
          <p:cNvCxnSpPr>
            <a:cxnSpLocks/>
            <a:stCxn id="57" idx="0"/>
            <a:endCxn id="56" idx="2"/>
          </p:cNvCxnSpPr>
          <p:nvPr/>
        </p:nvCxnSpPr>
        <p:spPr>
          <a:xfrm rot="16200000" flipV="1">
            <a:off x="8226975" y="2494073"/>
            <a:ext cx="1404462" cy="372149"/>
          </a:xfrm>
          <a:prstGeom prst="curvedConnector4">
            <a:avLst>
              <a:gd name="adj1" fmla="val 45206"/>
              <a:gd name="adj2" fmla="val 242811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3AD54BA-EADC-8568-B379-30E1F84AC21A}"/>
              </a:ext>
            </a:extLst>
          </p:cNvPr>
          <p:cNvSpPr/>
          <p:nvPr/>
        </p:nvSpPr>
        <p:spPr bwMode="auto">
          <a:xfrm>
            <a:off x="10933405" y="1708574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C3B584B-C6B1-80B0-6B8F-6C38BBDCF30B}"/>
              </a:ext>
            </a:extLst>
          </p:cNvPr>
          <p:cNvSpPr/>
          <p:nvPr/>
        </p:nvSpPr>
        <p:spPr>
          <a:xfrm>
            <a:off x="10507729" y="1289500"/>
            <a:ext cx="1528580" cy="428506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 b="1">
                <a:solidFill>
                  <a:srgbClr val="FD6396"/>
                </a:solidFill>
              </a:rPr>
              <a:t>Default name </a:t>
            </a:r>
            <a:r>
              <a:rPr lang="en-GB" sz="1050">
                <a:solidFill>
                  <a:srgbClr val="FD6396"/>
                </a:solidFill>
              </a:rPr>
              <a:t>is the </a:t>
            </a:r>
            <a:r>
              <a:rPr lang="en-GB" sz="1050" b="1">
                <a:solidFill>
                  <a:srgbClr val="FD6396"/>
                </a:solidFill>
              </a:rPr>
              <a:t>Opportunity’s name</a:t>
            </a:r>
            <a:endParaRPr lang="en-GB" sz="1050">
              <a:solidFill>
                <a:srgbClr val="FD6396"/>
              </a:solidFill>
            </a:endParaRPr>
          </a:p>
        </p:txBody>
      </p:sp>
      <p:cxnSp>
        <p:nvCxnSpPr>
          <p:cNvPr id="63" name="Connector: Elbow 138">
            <a:extLst>
              <a:ext uri="{FF2B5EF4-FFF2-40B4-BE49-F238E27FC236}">
                <a16:creationId xmlns:a16="http://schemas.microsoft.com/office/drawing/2014/main" id="{47C53808-798E-9890-5BF0-9E0635654204}"/>
              </a:ext>
            </a:extLst>
          </p:cNvPr>
          <p:cNvCxnSpPr>
            <a:cxnSpLocks/>
            <a:stCxn id="61" idx="0"/>
            <a:endCxn id="60" idx="6"/>
          </p:cNvCxnSpPr>
          <p:nvPr/>
        </p:nvCxnSpPr>
        <p:spPr>
          <a:xfrm rot="16200000" flipH="1" flipV="1">
            <a:off x="10955865" y="1527091"/>
            <a:ext cx="553746" cy="78563"/>
          </a:xfrm>
          <a:prstGeom prst="curvedConnector4">
            <a:avLst>
              <a:gd name="adj1" fmla="val -41282"/>
              <a:gd name="adj2" fmla="val -1263814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881F622-5CD5-CCD6-B7D0-BC5B488CFEE5}"/>
              </a:ext>
            </a:extLst>
          </p:cNvPr>
          <p:cNvSpPr/>
          <p:nvPr/>
        </p:nvSpPr>
        <p:spPr bwMode="auto">
          <a:xfrm>
            <a:off x="10749575" y="197791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F8465F23-8394-6820-A0AF-B9AECCC58998}"/>
              </a:ext>
            </a:extLst>
          </p:cNvPr>
          <p:cNvSpPr/>
          <p:nvPr/>
        </p:nvSpPr>
        <p:spPr>
          <a:xfrm>
            <a:off x="10468015" y="3576699"/>
            <a:ext cx="1776330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Standard channel comes with </a:t>
            </a:r>
            <a:r>
              <a:rPr lang="en-GB" sz="1050" b="1">
                <a:solidFill>
                  <a:srgbClr val="FD6396"/>
                </a:solidFill>
              </a:rPr>
              <a:t>AI-powered capabilities</a:t>
            </a:r>
          </a:p>
        </p:txBody>
      </p:sp>
      <p:cxnSp>
        <p:nvCxnSpPr>
          <p:cNvPr id="67" name="Connector: Elbow 138">
            <a:extLst>
              <a:ext uri="{FF2B5EF4-FFF2-40B4-BE49-F238E27FC236}">
                <a16:creationId xmlns:a16="http://schemas.microsoft.com/office/drawing/2014/main" id="{C92B574E-DD59-711F-ECFF-5D3A38C59628}"/>
              </a:ext>
            </a:extLst>
          </p:cNvPr>
          <p:cNvCxnSpPr>
            <a:cxnSpLocks/>
            <a:stCxn id="66" idx="2"/>
            <a:endCxn id="65" idx="5"/>
          </p:cNvCxnSpPr>
          <p:nvPr/>
        </p:nvCxnSpPr>
        <p:spPr>
          <a:xfrm rot="5400000" flipH="1">
            <a:off x="10214189" y="2965168"/>
            <a:ext cx="1899344" cy="384638"/>
          </a:xfrm>
          <a:prstGeom prst="curvedConnector5">
            <a:avLst>
              <a:gd name="adj1" fmla="val -12036"/>
              <a:gd name="adj2" fmla="val -175513"/>
              <a:gd name="adj3" fmla="val 61467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41">
            <a:extLst>
              <a:ext uri="{FF2B5EF4-FFF2-40B4-BE49-F238E27FC236}">
                <a16:creationId xmlns:a16="http://schemas.microsoft.com/office/drawing/2014/main" id="{D651AE75-A6AB-405A-ED55-A2056BAE77DA}"/>
              </a:ext>
            </a:extLst>
          </p:cNvPr>
          <p:cNvSpPr/>
          <p:nvPr/>
        </p:nvSpPr>
        <p:spPr bwMode="auto">
          <a:xfrm>
            <a:off x="10202569" y="3286149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9E564FCC-E94B-BA6E-E6F4-A387EE211601}"/>
              </a:ext>
            </a:extLst>
          </p:cNvPr>
          <p:cNvSpPr/>
          <p:nvPr/>
        </p:nvSpPr>
        <p:spPr>
          <a:xfrm>
            <a:off x="10387908" y="4633979"/>
            <a:ext cx="1190206" cy="530460"/>
          </a:xfrm>
          <a:prstGeom prst="roundRect">
            <a:avLst>
              <a:gd name="adj" fmla="val 2767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050">
                <a:solidFill>
                  <a:srgbClr val="FD6396"/>
                </a:solidFill>
              </a:rPr>
              <a:t>Shared channel is </a:t>
            </a:r>
            <a:r>
              <a:rPr lang="en-GB" sz="1050" b="1">
                <a:solidFill>
                  <a:srgbClr val="FD6396"/>
                </a:solidFill>
              </a:rPr>
              <a:t>optional</a:t>
            </a:r>
          </a:p>
        </p:txBody>
      </p:sp>
      <p:cxnSp>
        <p:nvCxnSpPr>
          <p:cNvPr id="144" name="Connector: Elbow 138">
            <a:extLst>
              <a:ext uri="{FF2B5EF4-FFF2-40B4-BE49-F238E27FC236}">
                <a16:creationId xmlns:a16="http://schemas.microsoft.com/office/drawing/2014/main" id="{3BF60213-D2D2-CBB8-AF20-D90D710156D3}"/>
              </a:ext>
            </a:extLst>
          </p:cNvPr>
          <p:cNvCxnSpPr>
            <a:cxnSpLocks/>
            <a:stCxn id="143" idx="0"/>
            <a:endCxn id="142" idx="3"/>
          </p:cNvCxnSpPr>
          <p:nvPr/>
        </p:nvCxnSpPr>
        <p:spPr>
          <a:xfrm rot="16200000" flipV="1">
            <a:off x="10052867" y="3703835"/>
            <a:ext cx="1117931" cy="742358"/>
          </a:xfrm>
          <a:prstGeom prst="curvedConnector3">
            <a:avLst>
              <a:gd name="adj1" fmla="val 5000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Star with solid fill">
            <a:extLst>
              <a:ext uri="{FF2B5EF4-FFF2-40B4-BE49-F238E27FC236}">
                <a16:creationId xmlns:a16="http://schemas.microsoft.com/office/drawing/2014/main" id="{A12A2927-B8EA-973F-D618-28F18370C2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8" name="Rectangle: Top Corners One Rounded and One Snipped 7">
            <a:extLst>
              <a:ext uri="{FF2B5EF4-FFF2-40B4-BE49-F238E27FC236}">
                <a16:creationId xmlns:a16="http://schemas.microsoft.com/office/drawing/2014/main" id="{D2FF4E9B-D1E6-5F13-0FDB-84078B09E014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700 </a:t>
            </a:r>
          </a:p>
        </p:txBody>
      </p:sp>
    </p:spTree>
    <p:extLst>
      <p:ext uri="{BB962C8B-B14F-4D97-AF65-F5344CB8AC3E}">
        <p14:creationId xmlns:p14="http://schemas.microsoft.com/office/powerpoint/2010/main" val="40781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631957F-7AA9-3EFD-3603-E658822898B2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DDEA5D8E-F0CE-09A5-921F-B3F163BD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27" y="283128"/>
            <a:ext cx="7342564" cy="420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when collaborating in a teams channel, I would like to see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summary of the opportunity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related to the deal room I'm working on in teams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share it with my colleagues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Communicative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55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Deal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1CEDFC-FB02-DF91-F839-C77C7CFC46DC}"/>
              </a:ext>
            </a:extLst>
          </p:cNvPr>
          <p:cNvSpPr txBox="1"/>
          <p:nvPr/>
        </p:nvSpPr>
        <p:spPr>
          <a:xfrm>
            <a:off x="9793696" y="4648337"/>
            <a:ext cx="1493429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A generated summary of the opportunity</a:t>
            </a:r>
            <a:endParaRPr lang="en-GB" sz="1050" b="1">
              <a:solidFill>
                <a:srgbClr val="FD6396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CAE2AE-CEB4-E61F-FA73-ECFF01A729CC}"/>
              </a:ext>
            </a:extLst>
          </p:cNvPr>
          <p:cNvSpPr/>
          <p:nvPr/>
        </p:nvSpPr>
        <p:spPr bwMode="auto">
          <a:xfrm>
            <a:off x="8530746" y="267480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4" name="Connector: Elbow 138">
            <a:extLst>
              <a:ext uri="{FF2B5EF4-FFF2-40B4-BE49-F238E27FC236}">
                <a16:creationId xmlns:a16="http://schemas.microsoft.com/office/drawing/2014/main" id="{3A65842C-1BD7-10EF-A0C0-4CD4402ACFF1}"/>
              </a:ext>
            </a:extLst>
          </p:cNvPr>
          <p:cNvCxnSpPr>
            <a:cxnSpLocks/>
            <a:stCxn id="35" idx="0"/>
            <a:endCxn id="23" idx="6"/>
          </p:cNvCxnSpPr>
          <p:nvPr/>
        </p:nvCxnSpPr>
        <p:spPr>
          <a:xfrm rot="16200000" flipV="1">
            <a:off x="8746175" y="2854101"/>
            <a:ext cx="1838858" cy="1749614"/>
          </a:xfrm>
          <a:prstGeom prst="curvedConnector2">
            <a:avLst/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CF3FF8F-077B-576F-C3D0-ADF82E90C9DE}"/>
              </a:ext>
            </a:extLst>
          </p:cNvPr>
          <p:cNvSpPr txBox="1"/>
          <p:nvPr/>
        </p:nvSpPr>
        <p:spPr>
          <a:xfrm>
            <a:off x="8284615" y="1762245"/>
            <a:ext cx="2054265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@Sales Copilot show summary</a:t>
            </a:r>
            <a:endParaRPr lang="en-GB" sz="1050" b="1">
              <a:solidFill>
                <a:srgbClr val="FD6396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B7E3A5B-F0E7-99A4-F7D8-C66979700CBC}"/>
              </a:ext>
            </a:extLst>
          </p:cNvPr>
          <p:cNvSpPr/>
          <p:nvPr/>
        </p:nvSpPr>
        <p:spPr bwMode="auto">
          <a:xfrm>
            <a:off x="7489405" y="182836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4" name="Connector: Elbow 138">
            <a:extLst>
              <a:ext uri="{FF2B5EF4-FFF2-40B4-BE49-F238E27FC236}">
                <a16:creationId xmlns:a16="http://schemas.microsoft.com/office/drawing/2014/main" id="{01AC22A1-ACA0-A5DD-14D2-20B80D75B081}"/>
              </a:ext>
            </a:extLst>
          </p:cNvPr>
          <p:cNvCxnSpPr>
            <a:cxnSpLocks/>
            <a:stCxn id="32" idx="0"/>
            <a:endCxn id="33" idx="6"/>
          </p:cNvCxnSpPr>
          <p:nvPr/>
        </p:nvCxnSpPr>
        <p:spPr>
          <a:xfrm rot="16200000" flipH="1" flipV="1">
            <a:off x="8430205" y="1081495"/>
            <a:ext cx="200793" cy="1562292"/>
          </a:xfrm>
          <a:prstGeom prst="curvedConnector4">
            <a:avLst>
              <a:gd name="adj1" fmla="val -77049"/>
              <a:gd name="adj2" fmla="val 82873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68C3F81-F1E2-0870-63AF-2BECF4E59C36}"/>
              </a:ext>
            </a:extLst>
          </p:cNvPr>
          <p:cNvSpPr txBox="1"/>
          <p:nvPr/>
        </p:nvSpPr>
        <p:spPr>
          <a:xfrm>
            <a:off x="5587535" y="4694503"/>
            <a:ext cx="2031895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FD6396"/>
                </a:solidFill>
              </a:rPr>
              <a:t>Latest</a:t>
            </a:r>
            <a:r>
              <a:rPr lang="en-GB" sz="1050">
                <a:solidFill>
                  <a:srgbClr val="FD6396"/>
                </a:solidFill>
              </a:rPr>
              <a:t> </a:t>
            </a:r>
            <a:r>
              <a:rPr lang="en-GB" sz="1050" b="1">
                <a:solidFill>
                  <a:srgbClr val="FD6396"/>
                </a:solidFill>
              </a:rPr>
              <a:t>activity</a:t>
            </a:r>
            <a:r>
              <a:rPr lang="en-GB" sz="1050">
                <a:solidFill>
                  <a:srgbClr val="FD6396"/>
                </a:solidFill>
              </a:rPr>
              <a:t> </a:t>
            </a:r>
            <a:r>
              <a:rPr lang="en-GB" sz="1050" b="1">
                <a:solidFill>
                  <a:srgbClr val="FD6396"/>
                </a:solidFill>
              </a:rPr>
              <a:t>section</a:t>
            </a:r>
            <a:r>
              <a:rPr lang="en-GB" sz="1050">
                <a:solidFill>
                  <a:srgbClr val="FD6396"/>
                </a:solidFill>
              </a:rPr>
              <a:t> is generated from the summary of the </a:t>
            </a:r>
            <a:r>
              <a:rPr lang="en-GB" sz="1050" b="1">
                <a:solidFill>
                  <a:srgbClr val="FD6396"/>
                </a:solidFill>
              </a:rPr>
              <a:t>last three notes added to the opportunity record</a:t>
            </a:r>
            <a:endParaRPr lang="en-GB" sz="1050">
              <a:solidFill>
                <a:srgbClr val="FD6396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17B0737-109E-D061-F012-65C78FE8EEDD}"/>
              </a:ext>
            </a:extLst>
          </p:cNvPr>
          <p:cNvSpPr/>
          <p:nvPr/>
        </p:nvSpPr>
        <p:spPr bwMode="auto">
          <a:xfrm>
            <a:off x="7652075" y="299702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83" name="Connector: Elbow 138">
            <a:extLst>
              <a:ext uri="{FF2B5EF4-FFF2-40B4-BE49-F238E27FC236}">
                <a16:creationId xmlns:a16="http://schemas.microsoft.com/office/drawing/2014/main" id="{CA561F54-85E3-BE71-1710-18731F3945EF}"/>
              </a:ext>
            </a:extLst>
          </p:cNvPr>
          <p:cNvCxnSpPr>
            <a:cxnSpLocks/>
            <a:stCxn id="80" idx="0"/>
            <a:endCxn id="81" idx="6"/>
          </p:cNvCxnSpPr>
          <p:nvPr/>
        </p:nvCxnSpPr>
        <p:spPr>
          <a:xfrm rot="5400000" flipH="1" flipV="1">
            <a:off x="6476402" y="3258780"/>
            <a:ext cx="1562804" cy="1308643"/>
          </a:xfrm>
          <a:prstGeom prst="curvedConnector4">
            <a:avLst>
              <a:gd name="adj1" fmla="val 45691"/>
              <a:gd name="adj2" fmla="val 11746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36BE920-E0BD-E3CF-6524-AC5B6B467929}"/>
              </a:ext>
            </a:extLst>
          </p:cNvPr>
          <p:cNvSpPr txBox="1"/>
          <p:nvPr/>
        </p:nvSpPr>
        <p:spPr>
          <a:xfrm>
            <a:off x="4444546" y="5583434"/>
            <a:ext cx="7330078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needs to quickly see updates on opportunities he is working on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the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summary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a perfect way to stay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informed and updated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it is generated using the following </a:t>
            </a:r>
            <a:r>
              <a:rPr lang="en-GB" sz="1200" b="1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CRM fields from the opportunity 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record: Opportunity name, Opportunity ID, Created On, Estimated close date, Sales stage, Budget amount, Description, Parent Account name, Primary contact name.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B117ADAA-F6DD-E1C4-9933-7D556274AE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15BBD8CC-1290-630A-DB04-6DC76217CC95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800 </a:t>
            </a:r>
          </a:p>
        </p:txBody>
      </p:sp>
    </p:spTree>
    <p:extLst>
      <p:ext uri="{BB962C8B-B14F-4D97-AF65-F5344CB8AC3E}">
        <p14:creationId xmlns:p14="http://schemas.microsoft.com/office/powerpoint/2010/main" val="26127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490F647-3725-4452-7707-4E291E18A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97" y="3598096"/>
            <a:ext cx="5331230" cy="167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2A26863-4D46-10E6-F026-0D449FF632A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prioritize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keeping my team updated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especially when working on important opportunities. I consistently share updates and invite my colleagues to quickly check and stay informed about the status via Teams.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Communicative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355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Collab spaces creation – Deal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4C6971-0FB1-50C3-C315-9928BEF73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7150"/>
          <a:stretch/>
        </p:blipFill>
        <p:spPr>
          <a:xfrm>
            <a:off x="4525342" y="759073"/>
            <a:ext cx="3542179" cy="232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A860FE-21F0-6A2A-84B7-046F18C407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1795" y="1558233"/>
            <a:ext cx="3057877" cy="306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4FB1E-E1A7-3BBC-1016-9C1C7DE800F3}"/>
              </a:ext>
            </a:extLst>
          </p:cNvPr>
          <p:cNvSpPr txBox="1"/>
          <p:nvPr/>
        </p:nvSpPr>
        <p:spPr>
          <a:xfrm>
            <a:off x="6447138" y="1907903"/>
            <a:ext cx="1589040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Search for </a:t>
            </a:r>
            <a:r>
              <a:rPr lang="en-GB" sz="1050" b="1">
                <a:solidFill>
                  <a:srgbClr val="FD6396"/>
                </a:solidFill>
              </a:rPr>
              <a:t>a CRM record </a:t>
            </a:r>
            <a:r>
              <a:rPr lang="en-GB" sz="1050">
                <a:solidFill>
                  <a:srgbClr val="FD6396"/>
                </a:solidFill>
              </a:rPr>
              <a:t>in a teams channel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CBC60C-DD36-532F-556D-75F778A088DE}"/>
              </a:ext>
            </a:extLst>
          </p:cNvPr>
          <p:cNvSpPr/>
          <p:nvPr/>
        </p:nvSpPr>
        <p:spPr bwMode="auto">
          <a:xfrm>
            <a:off x="5649730" y="255133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9" name="Connector: Elbow 138">
            <a:extLst>
              <a:ext uri="{FF2B5EF4-FFF2-40B4-BE49-F238E27FC236}">
                <a16:creationId xmlns:a16="http://schemas.microsoft.com/office/drawing/2014/main" id="{81D16CEB-C808-2534-3DE3-89E0B999C768}"/>
              </a:ext>
            </a:extLst>
          </p:cNvPr>
          <p:cNvCxnSpPr>
            <a:cxnSpLocks/>
            <a:stCxn id="6" idx="0"/>
            <a:endCxn id="17" idx="6"/>
          </p:cNvCxnSpPr>
          <p:nvPr/>
        </p:nvCxnSpPr>
        <p:spPr>
          <a:xfrm rot="16200000" flipH="1" flipV="1">
            <a:off x="6186667" y="1631017"/>
            <a:ext cx="778106" cy="1331877"/>
          </a:xfrm>
          <a:prstGeom prst="curvedConnector4">
            <a:avLst>
              <a:gd name="adj1" fmla="val -29379"/>
              <a:gd name="adj2" fmla="val 79827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8C193BD-4E5D-0BBB-EC95-B534E1386144}"/>
              </a:ext>
            </a:extLst>
          </p:cNvPr>
          <p:cNvSpPr txBox="1"/>
          <p:nvPr/>
        </p:nvSpPr>
        <p:spPr>
          <a:xfrm>
            <a:off x="9760896" y="1076759"/>
            <a:ext cx="1667622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Filter by </a:t>
            </a:r>
            <a:r>
              <a:rPr lang="en-GB" sz="1050" b="1">
                <a:solidFill>
                  <a:srgbClr val="FD6396"/>
                </a:solidFill>
              </a:rPr>
              <a:t>objects </a:t>
            </a:r>
            <a:r>
              <a:rPr lang="en-GB" sz="1050">
                <a:solidFill>
                  <a:srgbClr val="FD6396"/>
                </a:solidFill>
              </a:rPr>
              <a:t>configured by your admin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AC191B-38B4-8B4F-6E48-A3356E82A265}"/>
              </a:ext>
            </a:extLst>
          </p:cNvPr>
          <p:cNvSpPr/>
          <p:nvPr/>
        </p:nvSpPr>
        <p:spPr bwMode="auto">
          <a:xfrm>
            <a:off x="10707384" y="1990587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15DBE3E1-246C-8E33-14F1-E189199FEC8A}"/>
              </a:ext>
            </a:extLst>
          </p:cNvPr>
          <p:cNvCxnSpPr>
            <a:cxnSpLocks/>
            <a:stCxn id="25" idx="0"/>
            <a:endCxn id="26" idx="1"/>
          </p:cNvCxnSpPr>
          <p:nvPr/>
        </p:nvCxnSpPr>
        <p:spPr>
          <a:xfrm rot="16200000" flipH="1">
            <a:off x="10193451" y="1478015"/>
            <a:ext cx="953272" cy="150761"/>
          </a:xfrm>
          <a:prstGeom prst="curvedConnector5">
            <a:avLst>
              <a:gd name="adj1" fmla="val -23981"/>
              <a:gd name="adj2" fmla="val 704699"/>
              <a:gd name="adj3" fmla="val 69724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61B74DB-1B91-1306-BA40-255356CBFF52}"/>
              </a:ext>
            </a:extLst>
          </p:cNvPr>
          <p:cNvSpPr txBox="1"/>
          <p:nvPr/>
        </p:nvSpPr>
        <p:spPr>
          <a:xfrm>
            <a:off x="6900012" y="4277330"/>
            <a:ext cx="1667622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FD6396"/>
                </a:solidFill>
              </a:rPr>
              <a:t>Card info</a:t>
            </a:r>
            <a:r>
              <a:rPr lang="en-GB" sz="1050">
                <a:solidFill>
                  <a:srgbClr val="FD6396"/>
                </a:solidFill>
              </a:rPr>
              <a:t> with fields configured by your admin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6F4F09-D8BD-3BF1-EE5D-75DA422E1249}"/>
              </a:ext>
            </a:extLst>
          </p:cNvPr>
          <p:cNvSpPr/>
          <p:nvPr/>
        </p:nvSpPr>
        <p:spPr bwMode="auto">
          <a:xfrm>
            <a:off x="5679044" y="432424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4354461A-989F-3B02-BCF5-28BCC19E1488}"/>
              </a:ext>
            </a:extLst>
          </p:cNvPr>
          <p:cNvCxnSpPr>
            <a:cxnSpLocks/>
            <a:stCxn id="30" idx="0"/>
            <a:endCxn id="31" idx="6"/>
          </p:cNvCxnSpPr>
          <p:nvPr/>
        </p:nvCxnSpPr>
        <p:spPr>
          <a:xfrm rot="16200000" flipH="1" flipV="1">
            <a:off x="6745666" y="3470758"/>
            <a:ext cx="181585" cy="1794728"/>
          </a:xfrm>
          <a:prstGeom prst="curvedConnector4">
            <a:avLst>
              <a:gd name="adj1" fmla="val -125891"/>
              <a:gd name="adj2" fmla="val 7322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6787850" y="735634"/>
            <a:ext cx="1667622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Get the help of Sales copilot to </a:t>
            </a:r>
            <a:r>
              <a:rPr lang="en-GB" sz="1050" b="1">
                <a:solidFill>
                  <a:srgbClr val="FD6396"/>
                </a:solidFill>
              </a:rPr>
              <a:t>keep your colleagues updates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5426149" y="88950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 flipH="1">
            <a:off x="6509661" y="200715"/>
            <a:ext cx="288540" cy="1935461"/>
          </a:xfrm>
          <a:prstGeom prst="curvedConnector4">
            <a:avLst>
              <a:gd name="adj1" fmla="val -79226"/>
              <a:gd name="adj2" fmla="val 71540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7662172-99C8-281A-1C15-DBA1A2464AF6}"/>
              </a:ext>
            </a:extLst>
          </p:cNvPr>
          <p:cNvSpPr txBox="1"/>
          <p:nvPr/>
        </p:nvSpPr>
        <p:spPr>
          <a:xfrm>
            <a:off x="4478828" y="5845045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loves sharing news and updates about what he's working on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keep his team informed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He can search for various records using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search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feature.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311F0BE7-D41A-AF84-E578-E061868CF9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B92E64-49F2-45E3-D7F3-BBD2AE0E5ED5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900 </a:t>
            </a:r>
          </a:p>
        </p:txBody>
      </p:sp>
    </p:spTree>
    <p:extLst>
      <p:ext uri="{BB962C8B-B14F-4D97-AF65-F5344CB8AC3E}">
        <p14:creationId xmlns:p14="http://schemas.microsoft.com/office/powerpoint/2010/main" val="23725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3FB3A00-4EA4-0AE1-458C-31885AC6CC25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9AEC3B-3A0D-BDBA-6876-4DD1C7384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808" y="245901"/>
            <a:ext cx="4259955" cy="3411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3EC5108-47AC-2D52-C96D-C256E6AF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982" y="1889503"/>
            <a:ext cx="2333507" cy="307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share an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adaptive card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colleagues in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channels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chat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paste a link to a record that will unfurl into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rich adaptive card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Proactive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437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Share in a teams conversation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4FB1E-E1A7-3BBC-1016-9C1C7DE800F3}"/>
              </a:ext>
            </a:extLst>
          </p:cNvPr>
          <p:cNvSpPr txBox="1"/>
          <p:nvPr/>
        </p:nvSpPr>
        <p:spPr>
          <a:xfrm>
            <a:off x="8133320" y="5722373"/>
            <a:ext cx="1360883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Filter by </a:t>
            </a:r>
            <a:r>
              <a:rPr lang="en-GB" sz="1050" b="1">
                <a:solidFill>
                  <a:srgbClr val="FD6396"/>
                </a:solidFill>
              </a:rPr>
              <a:t>configured</a:t>
            </a:r>
            <a:r>
              <a:rPr lang="en-GB" sz="1050">
                <a:solidFill>
                  <a:srgbClr val="FD6396"/>
                </a:solidFill>
              </a:rPr>
              <a:t> </a:t>
            </a:r>
            <a:r>
              <a:rPr lang="en-GB" sz="1050" b="1">
                <a:solidFill>
                  <a:srgbClr val="FD6396"/>
                </a:solidFill>
              </a:rPr>
              <a:t>objects</a:t>
            </a:r>
            <a:r>
              <a:rPr lang="en-GB" sz="1050">
                <a:solidFill>
                  <a:srgbClr val="FD6396"/>
                </a:solidFill>
              </a:rPr>
              <a:t> set by your admin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1B74DB-1B91-1306-BA40-255356CBFF52}"/>
              </a:ext>
            </a:extLst>
          </p:cNvPr>
          <p:cNvSpPr txBox="1"/>
          <p:nvPr/>
        </p:nvSpPr>
        <p:spPr>
          <a:xfrm>
            <a:off x="10788303" y="2450528"/>
            <a:ext cx="1377423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FD6396"/>
                </a:solidFill>
              </a:rPr>
              <a:t>recently accessed records are displayed</a:t>
            </a:r>
            <a:endParaRPr lang="en-GB" sz="1050">
              <a:solidFill>
                <a:srgbClr val="FD6396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6F4F09-D8BD-3BF1-EE5D-75DA422E1249}"/>
              </a:ext>
            </a:extLst>
          </p:cNvPr>
          <p:cNvSpPr/>
          <p:nvPr/>
        </p:nvSpPr>
        <p:spPr bwMode="auto">
          <a:xfrm>
            <a:off x="9324715" y="304101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4354461A-989F-3B02-BCF5-28BCC19E1488}"/>
              </a:ext>
            </a:extLst>
          </p:cNvPr>
          <p:cNvCxnSpPr>
            <a:cxnSpLocks/>
            <a:stCxn id="30" idx="0"/>
            <a:endCxn id="31" idx="6"/>
          </p:cNvCxnSpPr>
          <p:nvPr/>
        </p:nvCxnSpPr>
        <p:spPr>
          <a:xfrm rot="16200000" flipH="1" flipV="1">
            <a:off x="10168310" y="1866984"/>
            <a:ext cx="725162" cy="1892249"/>
          </a:xfrm>
          <a:prstGeom prst="curvedConnector4">
            <a:avLst>
              <a:gd name="adj1" fmla="val -31524"/>
              <a:gd name="adj2" fmla="val 6819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7269564" y="1044394"/>
            <a:ext cx="137561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Select </a:t>
            </a:r>
            <a:r>
              <a:rPr lang="en-GB" sz="1050" b="1">
                <a:solidFill>
                  <a:srgbClr val="FD6396"/>
                </a:solidFill>
              </a:rPr>
              <a:t>Sales Copilot </a:t>
            </a:r>
            <a:r>
              <a:rPr lang="en-GB" sz="1050">
                <a:solidFill>
                  <a:srgbClr val="FD6396"/>
                </a:solidFill>
              </a:rPr>
              <a:t>app in </a:t>
            </a:r>
            <a:r>
              <a:rPr lang="en-GB" sz="1050" b="1">
                <a:solidFill>
                  <a:srgbClr val="FD6396"/>
                </a:solidFill>
              </a:rPr>
              <a:t>Teams Apps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6423734" y="1998281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>
            <a:off x="6984049" y="1159628"/>
            <a:ext cx="673061" cy="1273588"/>
          </a:xfrm>
          <a:prstGeom prst="curvedConnector2">
            <a:avLst/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803CA9EB-148F-30DE-DFE5-0BA3DDC2B201}"/>
              </a:ext>
            </a:extLst>
          </p:cNvPr>
          <p:cNvSpPr txBox="1"/>
          <p:nvPr/>
        </p:nvSpPr>
        <p:spPr>
          <a:xfrm>
            <a:off x="10395828" y="1508181"/>
            <a:ext cx="1139724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FD6396"/>
                </a:solidFill>
              </a:rPr>
              <a:t>Advanced Find</a:t>
            </a:r>
            <a:endParaRPr lang="en-GB" sz="1050">
              <a:solidFill>
                <a:srgbClr val="FD6396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C23F93E-BA47-B679-204F-5FE6D9FD5AFF}"/>
              </a:ext>
            </a:extLst>
          </p:cNvPr>
          <p:cNvSpPr/>
          <p:nvPr/>
        </p:nvSpPr>
        <p:spPr bwMode="auto">
          <a:xfrm>
            <a:off x="9363271" y="198587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2" name="Connector: Elbow 138">
            <a:extLst>
              <a:ext uri="{FF2B5EF4-FFF2-40B4-BE49-F238E27FC236}">
                <a16:creationId xmlns:a16="http://schemas.microsoft.com/office/drawing/2014/main" id="{FEAB0E4A-EE8C-E038-9831-35747AEB584E}"/>
              </a:ext>
            </a:extLst>
          </p:cNvPr>
          <p:cNvCxnSpPr>
            <a:cxnSpLocks/>
            <a:stCxn id="60" idx="0"/>
            <a:endCxn id="61" idx="6"/>
          </p:cNvCxnSpPr>
          <p:nvPr/>
        </p:nvCxnSpPr>
        <p:spPr>
          <a:xfrm rot="16200000" flipH="1" flipV="1">
            <a:off x="9988325" y="1143177"/>
            <a:ext cx="612361" cy="1342368"/>
          </a:xfrm>
          <a:prstGeom prst="curvedConnector4">
            <a:avLst>
              <a:gd name="adj1" fmla="val -37331"/>
              <a:gd name="adj2" fmla="val 71226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>
            <a:extLst>
              <a:ext uri="{FF2B5EF4-FFF2-40B4-BE49-F238E27FC236}">
                <a16:creationId xmlns:a16="http://schemas.microsoft.com/office/drawing/2014/main" id="{CF758341-6799-7452-91F0-08B3910B54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931" y="3870219"/>
            <a:ext cx="2992416" cy="290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0CBC60C-DD36-532F-556D-75F778A088DE}"/>
              </a:ext>
            </a:extLst>
          </p:cNvPr>
          <p:cNvSpPr/>
          <p:nvPr/>
        </p:nvSpPr>
        <p:spPr bwMode="auto">
          <a:xfrm>
            <a:off x="6828006" y="423817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9" name="Connector: Elbow 138">
            <a:extLst>
              <a:ext uri="{FF2B5EF4-FFF2-40B4-BE49-F238E27FC236}">
                <a16:creationId xmlns:a16="http://schemas.microsoft.com/office/drawing/2014/main" id="{81D16CEB-C808-2534-3DE3-89E0B999C768}"/>
              </a:ext>
            </a:extLst>
          </p:cNvPr>
          <p:cNvCxnSpPr>
            <a:cxnSpLocks/>
            <a:endCxn id="17" idx="2"/>
          </p:cNvCxnSpPr>
          <p:nvPr/>
        </p:nvCxnSpPr>
        <p:spPr>
          <a:xfrm rot="16200000" flipV="1">
            <a:off x="6855801" y="4345052"/>
            <a:ext cx="1352678" cy="1408267"/>
          </a:xfrm>
          <a:prstGeom prst="curvedConnector4">
            <a:avLst>
              <a:gd name="adj1" fmla="val 45022"/>
              <a:gd name="adj2" fmla="val 116233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0ECFC610-0AEA-FCCF-E0BB-731BC51BB0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DD4658E2-194E-78D9-1B05-3B5E2CAC649E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1000 </a:t>
            </a:r>
          </a:p>
        </p:txBody>
      </p:sp>
    </p:spTree>
    <p:extLst>
      <p:ext uri="{BB962C8B-B14F-4D97-AF65-F5344CB8AC3E}">
        <p14:creationId xmlns:p14="http://schemas.microsoft.com/office/powerpoint/2010/main" val="33780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4043E9-68A7-CD1E-1DB8-EBA4B94AC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80" y="185412"/>
            <a:ext cx="4979612" cy="3876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7FA76F3-EF76-4E33-4FE5-9DCEED82F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090" y="2705358"/>
            <a:ext cx="3582765" cy="173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share an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adaptive card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 my colleagues in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channels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Teams chat </a:t>
            </a:r>
            <a:r>
              <a:rPr kumimoji="0" lang="en-GB" sz="18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paste a link to a record that will unfurl into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rich adaptive card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sng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Proactive seller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437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Share in a teams conversation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(2/2)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C193BD-4E5D-0BBB-EC95-B534E1386144}"/>
              </a:ext>
            </a:extLst>
          </p:cNvPr>
          <p:cNvSpPr txBox="1"/>
          <p:nvPr/>
        </p:nvSpPr>
        <p:spPr>
          <a:xfrm>
            <a:off x="9722749" y="1737123"/>
            <a:ext cx="139727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Fields are </a:t>
            </a:r>
            <a:r>
              <a:rPr lang="en-GB" sz="1050" b="1">
                <a:solidFill>
                  <a:srgbClr val="FD6396"/>
                </a:solidFill>
              </a:rPr>
              <a:t>configured</a:t>
            </a:r>
            <a:r>
              <a:rPr lang="en-GB" sz="1050">
                <a:solidFill>
                  <a:srgbClr val="FD6396"/>
                </a:solidFill>
              </a:rPr>
              <a:t> by your admin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AC191B-38B4-8B4F-6E48-A3356E82A265}"/>
              </a:ext>
            </a:extLst>
          </p:cNvPr>
          <p:cNvSpPr/>
          <p:nvPr/>
        </p:nvSpPr>
        <p:spPr bwMode="auto">
          <a:xfrm>
            <a:off x="7487800" y="176919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15DBE3E1-246C-8E33-14F1-E189199FEC8A}"/>
              </a:ext>
            </a:extLst>
          </p:cNvPr>
          <p:cNvCxnSpPr>
            <a:cxnSpLocks/>
            <a:stCxn id="25" idx="2"/>
            <a:endCxn id="26" idx="6"/>
          </p:cNvCxnSpPr>
          <p:nvPr/>
        </p:nvCxnSpPr>
        <p:spPr>
          <a:xfrm rot="5400000" flipH="1">
            <a:off x="8960243" y="691477"/>
            <a:ext cx="248753" cy="2673537"/>
          </a:xfrm>
          <a:prstGeom prst="curvedConnector4">
            <a:avLst>
              <a:gd name="adj1" fmla="val -91898"/>
              <a:gd name="adj2" fmla="val 63066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61B74DB-1B91-1306-BA40-255356CBFF52}"/>
              </a:ext>
            </a:extLst>
          </p:cNvPr>
          <p:cNvSpPr txBox="1"/>
          <p:nvPr/>
        </p:nvSpPr>
        <p:spPr>
          <a:xfrm>
            <a:off x="9875068" y="3220911"/>
            <a:ext cx="1667622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Adaptive card when you </a:t>
            </a:r>
            <a:r>
              <a:rPr lang="en-GB" sz="1050" b="1">
                <a:solidFill>
                  <a:srgbClr val="FD6396"/>
                </a:solidFill>
              </a:rPr>
              <a:t>don’t have access to CRM </a:t>
            </a:r>
            <a:r>
              <a:rPr lang="en-GB" sz="1050">
                <a:solidFill>
                  <a:srgbClr val="FD6396"/>
                </a:solidFill>
              </a:rPr>
              <a:t>record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6F4F09-D8BD-3BF1-EE5D-75DA422E1249}"/>
              </a:ext>
            </a:extLst>
          </p:cNvPr>
          <p:cNvSpPr/>
          <p:nvPr/>
        </p:nvSpPr>
        <p:spPr bwMode="auto">
          <a:xfrm>
            <a:off x="8405408" y="352987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4354461A-989F-3B02-BCF5-28BCC19E1488}"/>
              </a:ext>
            </a:extLst>
          </p:cNvPr>
          <p:cNvCxnSpPr>
            <a:cxnSpLocks/>
            <a:stCxn id="30" idx="0"/>
            <a:endCxn id="31" idx="6"/>
          </p:cNvCxnSpPr>
          <p:nvPr/>
        </p:nvCxnSpPr>
        <p:spPr>
          <a:xfrm rot="16200000" flipH="1" flipV="1">
            <a:off x="9465350" y="2421019"/>
            <a:ext cx="443637" cy="2043420"/>
          </a:xfrm>
          <a:prstGeom prst="curvedConnector4">
            <a:avLst>
              <a:gd name="adj1" fmla="val -51529"/>
              <a:gd name="adj2" fmla="val 70402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9965466" y="396571"/>
            <a:ext cx="1667622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Updates in the CRM are not updated in Adaptive Card – Click on </a:t>
            </a:r>
            <a:r>
              <a:rPr lang="en-GB" sz="1050" b="1">
                <a:solidFill>
                  <a:srgbClr val="FD6396"/>
                </a:solidFill>
              </a:rPr>
              <a:t>Refresh</a:t>
            </a:r>
            <a:r>
              <a:rPr lang="en-GB" sz="1050">
                <a:solidFill>
                  <a:srgbClr val="FD6396"/>
                </a:solidFill>
              </a:rPr>
              <a:t> to </a:t>
            </a:r>
            <a:r>
              <a:rPr lang="en-GB" sz="1050" b="1">
                <a:solidFill>
                  <a:srgbClr val="FD6396"/>
                </a:solidFill>
              </a:rPr>
              <a:t>get updates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8735045" y="98588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 flipH="1">
            <a:off x="9889849" y="225808"/>
            <a:ext cx="14675" cy="1804181"/>
          </a:xfrm>
          <a:prstGeom prst="curvedConnector4">
            <a:avLst>
              <a:gd name="adj1" fmla="val -1557751"/>
              <a:gd name="adj2" fmla="val 7310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806CD734-6ED9-A37E-7AD0-382B03457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0408" y="4634744"/>
            <a:ext cx="4502381" cy="104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2FB80F4-FBC2-06A7-236A-4559666B4F92}"/>
              </a:ext>
            </a:extLst>
          </p:cNvPr>
          <p:cNvSpPr txBox="1"/>
          <p:nvPr/>
        </p:nvSpPr>
        <p:spPr>
          <a:xfrm>
            <a:off x="9499269" y="4862146"/>
            <a:ext cx="2043421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FD6396"/>
                </a:solidFill>
              </a:rPr>
              <a:t>💡</a:t>
            </a:r>
            <a:r>
              <a:rPr lang="en-GB" sz="1050" b="1">
                <a:solidFill>
                  <a:srgbClr val="FD6396"/>
                </a:solidFill>
              </a:rPr>
              <a:t>Copy the record </a:t>
            </a:r>
            <a:r>
              <a:rPr lang="en-GB" sz="1050">
                <a:solidFill>
                  <a:srgbClr val="FD6396"/>
                </a:solidFill>
              </a:rPr>
              <a:t>link from Sales Copilot app in </a:t>
            </a:r>
            <a:r>
              <a:rPr lang="en-GB" sz="1050" b="1">
                <a:solidFill>
                  <a:srgbClr val="FD6396"/>
                </a:solidFill>
              </a:rPr>
              <a:t>outlook</a:t>
            </a:r>
            <a:r>
              <a:rPr lang="en-GB" sz="1050">
                <a:solidFill>
                  <a:srgbClr val="FD6396"/>
                </a:solidFill>
              </a:rPr>
              <a:t> and paste it here to get the </a:t>
            </a:r>
            <a:r>
              <a:rPr lang="en-GB" sz="1050" b="1">
                <a:solidFill>
                  <a:srgbClr val="FD6396"/>
                </a:solidFill>
              </a:rPr>
              <a:t>Adaptive Card added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80C0FF9-BD17-76C9-4B93-0810B327DC09}"/>
              </a:ext>
            </a:extLst>
          </p:cNvPr>
          <p:cNvSpPr/>
          <p:nvPr/>
        </p:nvSpPr>
        <p:spPr bwMode="auto">
          <a:xfrm>
            <a:off x="7788326" y="5023595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65" name="Connector: Elbow 138">
            <a:extLst>
              <a:ext uri="{FF2B5EF4-FFF2-40B4-BE49-F238E27FC236}">
                <a16:creationId xmlns:a16="http://schemas.microsoft.com/office/drawing/2014/main" id="{889BB1CC-B782-5B34-4BBA-2D7429D56033}"/>
              </a:ext>
            </a:extLst>
          </p:cNvPr>
          <p:cNvCxnSpPr>
            <a:cxnSpLocks/>
            <a:stCxn id="63" idx="0"/>
            <a:endCxn id="64" idx="6"/>
          </p:cNvCxnSpPr>
          <p:nvPr/>
        </p:nvCxnSpPr>
        <p:spPr>
          <a:xfrm rot="16200000" flipH="1" flipV="1">
            <a:off x="9136618" y="3773904"/>
            <a:ext cx="296121" cy="2472603"/>
          </a:xfrm>
          <a:prstGeom prst="curvedConnector4">
            <a:avLst>
              <a:gd name="adj1" fmla="val -77198"/>
              <a:gd name="adj2" fmla="val 70661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36405A1-D03A-A693-8777-928E61496107}"/>
              </a:ext>
            </a:extLst>
          </p:cNvPr>
          <p:cNvSpPr txBox="1"/>
          <p:nvPr/>
        </p:nvSpPr>
        <p:spPr>
          <a:xfrm>
            <a:off x="4459195" y="5899252"/>
            <a:ext cx="733007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is assured that if he makes a mistake and shares a record that his colleague is not supposed to see, the colleague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won't be able to access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it. Instead, they will receive a message prompting them to review their access roles.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1100 </a:t>
            </a:r>
          </a:p>
        </p:txBody>
      </p:sp>
    </p:spTree>
    <p:extLst>
      <p:ext uri="{BB962C8B-B14F-4D97-AF65-F5344CB8AC3E}">
        <p14:creationId xmlns:p14="http://schemas.microsoft.com/office/powerpoint/2010/main" val="33837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B172C-769B-9EA9-4C1F-AFC6905BB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709" y="364665"/>
            <a:ext cx="2193089" cy="21306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C2EFF-9E6D-AE92-F2E5-DD3FE9B9E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09" y="2817919"/>
            <a:ext cx="2142400" cy="1942750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03132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require access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relationship insights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the COA entities in Sales Copilot to help identify and respond to potential issues. I also need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make real-time calls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People.ai to obtain these relationship insights</a:t>
            </a:r>
            <a:endParaRPr kumimoji="0" lang="en-US" sz="1800" b="1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Informed seller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795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People.ao Integration – Salesforce only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8C193BD-4E5D-0BBB-EC95-B534E1386144}"/>
              </a:ext>
            </a:extLst>
          </p:cNvPr>
          <p:cNvSpPr txBox="1"/>
          <p:nvPr/>
        </p:nvSpPr>
        <p:spPr>
          <a:xfrm>
            <a:off x="9814188" y="3459073"/>
            <a:ext cx="139727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FD6396"/>
                </a:solidFill>
              </a:rPr>
              <a:t>Insights from </a:t>
            </a:r>
            <a:r>
              <a:rPr lang="en-GB" sz="1050" b="1" dirty="0">
                <a:solidFill>
                  <a:srgbClr val="FD6396"/>
                </a:solidFill>
              </a:rPr>
              <a:t>People.ai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0AC191B-38B4-8B4F-6E48-A3356E82A265}"/>
              </a:ext>
            </a:extLst>
          </p:cNvPr>
          <p:cNvSpPr/>
          <p:nvPr/>
        </p:nvSpPr>
        <p:spPr bwMode="auto">
          <a:xfrm>
            <a:off x="8622370" y="3654622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15DBE3E1-246C-8E33-14F1-E189199FEC8A}"/>
              </a:ext>
            </a:extLst>
          </p:cNvPr>
          <p:cNvCxnSpPr>
            <a:cxnSpLocks/>
            <a:stCxn id="25" idx="2"/>
            <a:endCxn id="26" idx="6"/>
          </p:cNvCxnSpPr>
          <p:nvPr/>
        </p:nvCxnSpPr>
        <p:spPr>
          <a:xfrm rot="5400000" flipH="1">
            <a:off x="9654985" y="3016730"/>
            <a:ext cx="85277" cy="1630406"/>
          </a:xfrm>
          <a:prstGeom prst="curvedConnector4">
            <a:avLst>
              <a:gd name="adj1" fmla="val -268068"/>
              <a:gd name="adj2" fmla="val 71425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9965466" y="881319"/>
            <a:ext cx="1667622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FD6396"/>
                </a:solidFill>
              </a:rPr>
              <a:t>Insights from </a:t>
            </a:r>
            <a:r>
              <a:rPr lang="en-GB" sz="1050" b="1" dirty="0">
                <a:solidFill>
                  <a:srgbClr val="FD6396"/>
                </a:solidFill>
              </a:rPr>
              <a:t>People.ai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8735045" y="98588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 flipH="1">
            <a:off x="9889849" y="225808"/>
            <a:ext cx="14675" cy="1804181"/>
          </a:xfrm>
          <a:prstGeom prst="curvedConnector4">
            <a:avLst>
              <a:gd name="adj1" fmla="val -1557751"/>
              <a:gd name="adj2" fmla="val 7310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1200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089DA-516F-2453-8DA1-165F9E6E2E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1228" y="300683"/>
            <a:ext cx="1756920" cy="48205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4E4245-D968-2074-C18D-3E12E6C2480A}"/>
              </a:ext>
            </a:extLst>
          </p:cNvPr>
          <p:cNvSpPr txBox="1"/>
          <p:nvPr/>
        </p:nvSpPr>
        <p:spPr>
          <a:xfrm>
            <a:off x="4459195" y="5345254"/>
            <a:ext cx="7330078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receives engagement info from People.ai in the detailed view of the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contact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account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opportunity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entities. He will see insights for: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Engagement level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Engagement trend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number of emails &amp; meetings for the record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Total time spent</a:t>
            </a:r>
          </a:p>
        </p:txBody>
      </p:sp>
    </p:spTree>
    <p:extLst>
      <p:ext uri="{BB962C8B-B14F-4D97-AF65-F5344CB8AC3E}">
        <p14:creationId xmlns:p14="http://schemas.microsoft.com/office/powerpoint/2010/main" val="360170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44CAE0-380A-5AAD-A7D4-1B0ACAC21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r="37978" b="22649"/>
          <a:stretch/>
        </p:blipFill>
        <p:spPr>
          <a:xfrm>
            <a:off x="5620555" y="1015712"/>
            <a:ext cx="4483582" cy="328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be assisted in leveraging an organization's internal knowledge base like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Viva Topics</a:t>
            </a:r>
            <a:endParaRPr kumimoji="0" lang="en-US" sz="1800" b="1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Informed seller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295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Viva Topics integration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8589381" y="2820580"/>
            <a:ext cx="922571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Viva Topics </a:t>
            </a:r>
            <a:r>
              <a:rPr lang="en-GB" sz="1050" dirty="0">
                <a:solidFill>
                  <a:srgbClr val="FD6396"/>
                </a:solidFill>
              </a:rPr>
              <a:t>information</a:t>
            </a:r>
            <a:endParaRPr lang="en-GB" sz="1050" b="1" dirty="0">
              <a:solidFill>
                <a:srgbClr val="FD6396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7195463" y="2758986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 flipH="1">
            <a:off x="8081881" y="2267292"/>
            <a:ext cx="342420" cy="1595153"/>
          </a:xfrm>
          <a:prstGeom prst="curvedConnector4">
            <a:avLst>
              <a:gd name="adj1" fmla="val -66760"/>
              <a:gd name="adj2" fmla="val 64459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1300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E4245-D968-2074-C18D-3E12E6C2480A}"/>
              </a:ext>
            </a:extLst>
          </p:cNvPr>
          <p:cNvSpPr txBox="1"/>
          <p:nvPr/>
        </p:nvSpPr>
        <p:spPr>
          <a:xfrm>
            <a:off x="4457220" y="5901447"/>
            <a:ext cx="7330078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receives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Topic cards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 topics discussed during a Teams meeting. (scan transcript and identify topics)</a:t>
            </a:r>
          </a:p>
        </p:txBody>
      </p:sp>
    </p:spTree>
    <p:extLst>
      <p:ext uri="{BB962C8B-B14F-4D97-AF65-F5344CB8AC3E}">
        <p14:creationId xmlns:p14="http://schemas.microsoft.com/office/powerpoint/2010/main" val="11965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DD2477-C643-526C-5DD7-10EA5963A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939" y="206512"/>
            <a:ext cx="1857937" cy="538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C5D199-6F52-644F-277D-C3699B8F9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797" y="1015712"/>
            <a:ext cx="2045105" cy="401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9233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be 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assisted when creating new contacts to </a:t>
            </a:r>
            <a:r>
              <a:rPr lang="en-GB" b="1" dirty="0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avoid</a:t>
            </a:r>
            <a:r>
              <a:rPr lang="en-GB" dirty="0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having </a:t>
            </a:r>
            <a:r>
              <a:rPr lang="en-GB" b="1" dirty="0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duplicates</a:t>
            </a:r>
            <a:endParaRPr kumimoji="0" lang="en-US" sz="1800" b="1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Alerted seller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900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Duplicate contacts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10715114" y="3463707"/>
            <a:ext cx="1246539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Sales Copilot highlight it’s a duplicate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6413143" y="244341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0"/>
            <a:endCxn id="30" idx="4"/>
          </p:cNvCxnSpPr>
          <p:nvPr/>
        </p:nvCxnSpPr>
        <p:spPr>
          <a:xfrm rot="16200000" flipH="1" flipV="1">
            <a:off x="10459219" y="2819177"/>
            <a:ext cx="234636" cy="1523695"/>
          </a:xfrm>
          <a:prstGeom prst="curvedConnector5">
            <a:avLst>
              <a:gd name="adj1" fmla="val -97428"/>
              <a:gd name="adj2" fmla="val 66186"/>
              <a:gd name="adj3" fmla="val 197428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1400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E4245-D968-2074-C18D-3E12E6C2480A}"/>
              </a:ext>
            </a:extLst>
          </p:cNvPr>
          <p:cNvSpPr txBox="1"/>
          <p:nvPr/>
        </p:nvSpPr>
        <p:spPr>
          <a:xfrm>
            <a:off x="4443568" y="5956448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Ravi receives a clear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error message 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there is a server-side check (Duplicate detection rules) in the CRM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B66A0F-60E8-78FF-451A-09F7BC7D8DAC}"/>
              </a:ext>
            </a:extLst>
          </p:cNvPr>
          <p:cNvSpPr txBox="1"/>
          <p:nvPr/>
        </p:nvSpPr>
        <p:spPr>
          <a:xfrm>
            <a:off x="4443568" y="2703570"/>
            <a:ext cx="1246539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The same contact exists already in the CRM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CC71E18-8987-9003-AEB8-3E40358C4E7F}"/>
              </a:ext>
            </a:extLst>
          </p:cNvPr>
          <p:cNvSpPr/>
          <p:nvPr/>
        </p:nvSpPr>
        <p:spPr bwMode="auto">
          <a:xfrm>
            <a:off x="9684663" y="342900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1" name="Connector: Elbow 138">
            <a:extLst>
              <a:ext uri="{FF2B5EF4-FFF2-40B4-BE49-F238E27FC236}">
                <a16:creationId xmlns:a16="http://schemas.microsoft.com/office/drawing/2014/main" id="{BB4FB368-EC43-79C1-5220-D80B57CE116A}"/>
              </a:ext>
            </a:extLst>
          </p:cNvPr>
          <p:cNvCxnSpPr>
            <a:cxnSpLocks/>
            <a:stCxn id="29" idx="2"/>
          </p:cNvCxnSpPr>
          <p:nvPr/>
        </p:nvCxnSpPr>
        <p:spPr>
          <a:xfrm rot="5400000" flipH="1" flipV="1">
            <a:off x="5527650" y="2242757"/>
            <a:ext cx="577081" cy="1498707"/>
          </a:xfrm>
          <a:prstGeom prst="curvedConnector4">
            <a:avLst>
              <a:gd name="adj1" fmla="val -39613"/>
              <a:gd name="adj2" fmla="val 70794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BD4E831-D7DA-1A0A-0F4F-D2BC4D3A1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056" y="539037"/>
            <a:ext cx="1382726" cy="1997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17934" y="5173417"/>
            <a:ext cx="6981498" cy="15696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encounters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time-consuming tasks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when pulling data from the CRM due to 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constantly changing windows, menus, and navigation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 Keeping track of customer opportunities and their history becomes increasingly challenging, especially when</a:t>
            </a:r>
            <a:r>
              <a:rPr kumimoji="0" lang="en-GB" sz="1200" b="1" i="1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managing numerous accounts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 Furthermore, the </a:t>
            </a:r>
            <a:r>
              <a:rPr kumimoji="0" lang="en-GB" sz="1200" b="1" i="1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high volume of emails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they receive can be overwhelming, potentially causing them to overlook crucial details.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Sales Copilot offers streamlined processes and support to help Yuri reply to emails more effectively by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cross-checking office and CRM data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thereby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improving communication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enhancing the customer experience,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increasing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answer my emails by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pulling data from the CRM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keep track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 my customer’s opportunities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their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history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respond to my high volume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of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emails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efficiently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Overloaded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474091"/>
                </a:solidFill>
                <a:latin typeface="Segoe UI Semibold"/>
                <a:cs typeface="Segoe UI Semibold"/>
              </a:rPr>
              <a:t>Yuri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781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AI-Assisted Sales Email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(1/2)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5533096" y="285801"/>
            <a:ext cx="1301090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Prompts</a:t>
            </a:r>
            <a:r>
              <a:rPr lang="en-GB" sz="1050">
                <a:solidFill>
                  <a:srgbClr val="474091"/>
                </a:solidFill>
              </a:rPr>
              <a:t> offered to the seller </a:t>
            </a:r>
            <a:r>
              <a:rPr lang="en-GB" sz="1050" b="1">
                <a:solidFill>
                  <a:srgbClr val="474091"/>
                </a:solidFill>
              </a:rPr>
              <a:t>to reply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E59BA6B-A4D3-14F4-7040-BD78DC16E51B}"/>
              </a:ext>
            </a:extLst>
          </p:cNvPr>
          <p:cNvSpPr/>
          <p:nvPr/>
        </p:nvSpPr>
        <p:spPr>
          <a:xfrm>
            <a:off x="4114105" y="3336709"/>
            <a:ext cx="1341428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Reply draft </a:t>
            </a:r>
            <a:r>
              <a:rPr lang="en-GB" sz="1050">
                <a:solidFill>
                  <a:srgbClr val="474091"/>
                </a:solidFill>
              </a:rPr>
              <a:t>with </a:t>
            </a:r>
            <a:r>
              <a:rPr lang="en-GB" sz="1050" b="1">
                <a:solidFill>
                  <a:srgbClr val="474091"/>
                </a:solidFill>
              </a:rPr>
              <a:t>Data</a:t>
            </a:r>
            <a:r>
              <a:rPr lang="en-GB" sz="1050">
                <a:solidFill>
                  <a:srgbClr val="474091"/>
                </a:solidFill>
              </a:rPr>
              <a:t> from the</a:t>
            </a:r>
            <a:r>
              <a:rPr lang="en-GB" sz="1050" b="1">
                <a:solidFill>
                  <a:srgbClr val="474091"/>
                </a:solidFill>
              </a:rPr>
              <a:t> CRM</a:t>
            </a:r>
            <a:endParaRPr lang="en-GB" sz="1050">
              <a:solidFill>
                <a:srgbClr val="474091"/>
              </a:solidFill>
            </a:endParaRP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CB376EE8-E8B9-E444-749C-52445DC9C43C}"/>
              </a:ext>
            </a:extLst>
          </p:cNvPr>
          <p:cNvSpPr/>
          <p:nvPr/>
        </p:nvSpPr>
        <p:spPr>
          <a:xfrm>
            <a:off x="7638718" y="882512"/>
            <a:ext cx="1456199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Email ready </a:t>
            </a:r>
            <a:r>
              <a:rPr lang="en-GB" sz="1050">
                <a:solidFill>
                  <a:srgbClr val="474091"/>
                </a:solidFill>
              </a:rPr>
              <a:t>to be sent after seller’s </a:t>
            </a:r>
            <a:r>
              <a:rPr lang="en-GB" sz="1050" b="1">
                <a:solidFill>
                  <a:srgbClr val="474091"/>
                </a:solidFill>
              </a:rPr>
              <a:t>review</a:t>
            </a:r>
          </a:p>
        </p:txBody>
      </p:sp>
      <p:pic>
        <p:nvPicPr>
          <p:cNvPr id="12" name="Picture 11" descr="A screenshot of a message&#10;&#10;Description automatically generated">
            <a:extLst>
              <a:ext uri="{FF2B5EF4-FFF2-40B4-BE49-F238E27FC236}">
                <a16:creationId xmlns:a16="http://schemas.microsoft.com/office/drawing/2014/main" id="{4C29ECB4-7C58-2257-CE0B-2FFB7D8BD5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70" y="1004892"/>
            <a:ext cx="1301090" cy="28382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542218FF-98A2-E6E1-8EF3-BCB9D3F975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697" y="1567875"/>
            <a:ext cx="5154460" cy="30385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105116" y="1264611"/>
            <a:ext cx="1301090" cy="115942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4720691" y="1782471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7" idx="0"/>
          </p:cNvCxnSpPr>
          <p:nvPr/>
        </p:nvCxnSpPr>
        <p:spPr>
          <a:xfrm rot="5400000">
            <a:off x="4930866" y="529696"/>
            <a:ext cx="1172626" cy="1332924"/>
          </a:xfrm>
          <a:prstGeom prst="curvedConnector3">
            <a:avLst>
              <a:gd name="adj1" fmla="val 1994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7C771A-64E8-525F-EE6B-C15D04DBC342}"/>
              </a:ext>
            </a:extLst>
          </p:cNvPr>
          <p:cNvSpPr/>
          <p:nvPr/>
        </p:nvSpPr>
        <p:spPr bwMode="auto">
          <a:xfrm>
            <a:off x="5618785" y="1768502"/>
            <a:ext cx="1215401" cy="167413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6096459" y="252170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4" name="Connector: Elbow 138">
            <a:extLst>
              <a:ext uri="{FF2B5EF4-FFF2-40B4-BE49-F238E27FC236}">
                <a16:creationId xmlns:a16="http://schemas.microsoft.com/office/drawing/2014/main" id="{D5FC4C2B-DC7D-8765-6B58-DCDA0351578B}"/>
              </a:ext>
            </a:extLst>
          </p:cNvPr>
          <p:cNvCxnSpPr>
            <a:cxnSpLocks/>
            <a:stCxn id="157" idx="0"/>
            <a:endCxn id="146" idx="4"/>
          </p:cNvCxnSpPr>
          <p:nvPr/>
        </p:nvCxnSpPr>
        <p:spPr>
          <a:xfrm rot="5400000" flipH="1" flipV="1">
            <a:off x="5232821" y="2343045"/>
            <a:ext cx="545662" cy="1441666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A0F3C52-94DE-08BB-1E47-FCAA7311B2F1}"/>
              </a:ext>
            </a:extLst>
          </p:cNvPr>
          <p:cNvSpPr/>
          <p:nvPr/>
        </p:nvSpPr>
        <p:spPr bwMode="auto">
          <a:xfrm>
            <a:off x="8997278" y="2659015"/>
            <a:ext cx="2150302" cy="1474629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43901B4-82A5-201F-9FBB-D059D6227474}"/>
              </a:ext>
            </a:extLst>
          </p:cNvPr>
          <p:cNvSpPr/>
          <p:nvPr/>
        </p:nvSpPr>
        <p:spPr bwMode="auto">
          <a:xfrm>
            <a:off x="9894529" y="329657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9" name="Connector: Elbow 138">
            <a:extLst>
              <a:ext uri="{FF2B5EF4-FFF2-40B4-BE49-F238E27FC236}">
                <a16:creationId xmlns:a16="http://schemas.microsoft.com/office/drawing/2014/main" id="{00F45475-5FA3-4FA7-1917-C00D59B9A8F0}"/>
              </a:ext>
            </a:extLst>
          </p:cNvPr>
          <p:cNvCxnSpPr>
            <a:cxnSpLocks/>
            <a:stCxn id="158" idx="0"/>
            <a:endCxn id="144" idx="0"/>
          </p:cNvCxnSpPr>
          <p:nvPr/>
        </p:nvCxnSpPr>
        <p:spPr>
          <a:xfrm rot="16200000" flipH="1">
            <a:off x="7988653" y="1260676"/>
            <a:ext cx="2414065" cy="1657737"/>
          </a:xfrm>
          <a:prstGeom prst="curvedConnector3">
            <a:avLst>
              <a:gd name="adj1" fmla="val -6708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8558355-AE48-6A1B-1CC0-F96A13FDFD4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7C1BB-87C0-BA56-9BB6-F49094A5E0F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77903-A7E8-C796-AC41-6FE3AB2BA13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D8269C-86BE-58AA-49DE-82CCEEE8071B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2917F3FC-E999-7C59-4680-A64CB101C33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EB7A9-F5E5-F252-D4CB-3A1332E6505B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00ACEA2-6B3C-8CA3-398A-2758D708CBD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87EFC-8FAE-E67C-DC30-E6652BAF34C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20" name="Graphic 19" descr="Star with solid fill">
            <a:extLst>
              <a:ext uri="{FF2B5EF4-FFF2-40B4-BE49-F238E27FC236}">
                <a16:creationId xmlns:a16="http://schemas.microsoft.com/office/drawing/2014/main" id="{EECC05D0-373E-7AD0-B4E2-FCE9C20F8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918D69E-AE27-B270-77B7-5C54C35A0C75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 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9C5109F-7B95-DE5D-7C67-BB228871EB3F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Updated</a:t>
            </a:r>
          </a:p>
        </p:txBody>
      </p:sp>
    </p:spTree>
    <p:extLst>
      <p:ext uri="{BB962C8B-B14F-4D97-AF65-F5344CB8AC3E}">
        <p14:creationId xmlns:p14="http://schemas.microsoft.com/office/powerpoint/2010/main" val="16259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humbnail image 2 of blog post titled &#10; &#10; &#10;  &#10; &#10; &#10; &#10;    &#10;  &#10;   &#10;    &#10;      &#10;       What's New in Sales Copilot – November 2023&#10;       &#10;      &#10;     &#10;   &#10;  &#10; &#10;   &#10; &#10; &#10; &#10; &#10; &#10;">
            <a:extLst>
              <a:ext uri="{FF2B5EF4-FFF2-40B4-BE49-F238E27FC236}">
                <a16:creationId xmlns:a16="http://schemas.microsoft.com/office/drawing/2014/main" id="{31C673BA-6C93-5E14-A35F-3B9C1346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031" y="868719"/>
            <a:ext cx="7191944" cy="44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03132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want to track DocuSign agreement updates, like signed contracts, in Sales Copilot within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 opportunity summary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I also need to view DocuSign agreements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related to CRM accounts.</a:t>
            </a:r>
            <a:endParaRPr kumimoji="0" lang="en-US" sz="1800" b="1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Integrated seller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164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DocuSign integration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7785817" y="4771698"/>
            <a:ext cx="1770677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DocuSign agreements updates in the opportunity summary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6829703" y="4228373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 flipH="1">
            <a:off x="7387588" y="4065211"/>
            <a:ext cx="985734" cy="1581402"/>
          </a:xfrm>
          <a:prstGeom prst="curvedConnector4">
            <a:avLst>
              <a:gd name="adj1" fmla="val -23191"/>
              <a:gd name="adj2" fmla="val 77992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1500 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4E4245-D968-2074-C18D-3E12E6C2480A}"/>
              </a:ext>
            </a:extLst>
          </p:cNvPr>
          <p:cNvSpPr txBox="1"/>
          <p:nvPr/>
        </p:nvSpPr>
        <p:spPr>
          <a:xfrm>
            <a:off x="4380897" y="5583339"/>
            <a:ext cx="7330078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en-GB" sz="1200" b="0" i="0" dirty="0">
                <a:solidFill>
                  <a:srgbClr val="333333"/>
                </a:solidFill>
                <a:effectLst/>
                <a:latin typeface="SegoeUI"/>
              </a:rPr>
              <a:t>If you are a Microsoft customer and would like to try the integration of Sales Copilot and DocuSign, sign up for the preview here - </a:t>
            </a:r>
            <a:r>
              <a:rPr lang="en-GB" sz="1200" b="0" i="0" u="sng" dirty="0">
                <a:solidFill>
                  <a:srgbClr val="146CAC"/>
                </a:solidFill>
                <a:effectLst/>
                <a:latin typeface="SegoeUI"/>
                <a:hlinkClick r:id="rId13"/>
              </a:rPr>
              <a:t>https://aka.ms/SalesCopilotDocuSignPreview</a:t>
            </a:r>
            <a:endParaRPr lang="en-GB" sz="1200" b="0" i="0" u="sng" dirty="0">
              <a:solidFill>
                <a:srgbClr val="146CAC"/>
              </a:solidFill>
              <a:effectLst/>
              <a:latin typeface="SegoeUI"/>
            </a:endParaRPr>
          </a:p>
          <a:p>
            <a:pPr algn="l"/>
            <a:br>
              <a:rPr lang="en-GB" sz="1200" b="0" i="0" dirty="0">
                <a:solidFill>
                  <a:srgbClr val="333333"/>
                </a:solidFill>
                <a:effectLst/>
                <a:latin typeface="SegoeUI"/>
              </a:rPr>
            </a:br>
            <a:r>
              <a:rPr lang="en-GB" sz="1200" b="0" i="0" dirty="0">
                <a:solidFill>
                  <a:srgbClr val="333333"/>
                </a:solidFill>
                <a:effectLst/>
                <a:latin typeface="SegoeUI"/>
              </a:rPr>
              <a:t>If you are a Microsoft partner building applications for sales teams and would like to extend Sales Copilot – please register here: </a:t>
            </a:r>
            <a:r>
              <a:rPr lang="en-GB" sz="1200" b="0" i="0" u="sng" dirty="0">
                <a:solidFill>
                  <a:srgbClr val="146CAC"/>
                </a:solidFill>
                <a:effectLst/>
                <a:latin typeface="SegoeUI"/>
                <a:hlinkClick r:id="rId14"/>
              </a:rPr>
              <a:t>https://aka.ms/SalesCopilotPartnerSignUp</a:t>
            </a:r>
            <a:endParaRPr lang="en-GB" sz="1200" b="0" i="0" dirty="0">
              <a:solidFill>
                <a:srgbClr val="333333"/>
              </a:solidFill>
              <a:effectLst/>
              <a:latin typeface="SegoeU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B553D-78F3-4FFD-5884-E387A72D7CA4}"/>
              </a:ext>
            </a:extLst>
          </p:cNvPr>
          <p:cNvSpPr txBox="1"/>
          <p:nvPr/>
        </p:nvSpPr>
        <p:spPr>
          <a:xfrm>
            <a:off x="10252556" y="4480927"/>
            <a:ext cx="1303317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DocuSign agreements related to the account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B4EF93-3CBD-A904-DB1C-41623D8DE4BE}"/>
              </a:ext>
            </a:extLst>
          </p:cNvPr>
          <p:cNvSpPr/>
          <p:nvPr/>
        </p:nvSpPr>
        <p:spPr bwMode="auto">
          <a:xfrm>
            <a:off x="10904214" y="2351600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2" name="Connector: Elbow 138">
            <a:extLst>
              <a:ext uri="{FF2B5EF4-FFF2-40B4-BE49-F238E27FC236}">
                <a16:creationId xmlns:a16="http://schemas.microsoft.com/office/drawing/2014/main" id="{7EB933C1-5304-1148-336D-38884BAD8960}"/>
              </a:ext>
            </a:extLst>
          </p:cNvPr>
          <p:cNvCxnSpPr>
            <a:cxnSpLocks/>
            <a:stCxn id="20" idx="3"/>
            <a:endCxn id="21" idx="6"/>
          </p:cNvCxnSpPr>
          <p:nvPr/>
        </p:nvCxnSpPr>
        <p:spPr>
          <a:xfrm flipH="1" flipV="1">
            <a:off x="11164265" y="2486272"/>
            <a:ext cx="391608" cy="2283196"/>
          </a:xfrm>
          <a:prstGeom prst="curvedConnector3">
            <a:avLst>
              <a:gd name="adj1" fmla="val -58375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9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896E71C-10E7-9B50-1DB2-EDFD1B8AB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463" y="549127"/>
            <a:ext cx="7086964" cy="5759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208EEAD7-355D-189C-ACF3-58B61BD423DF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appreciate the seamless experience when sharing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cards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with colleagues in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different environments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within our team.</a:t>
            </a:r>
            <a:endParaRPr kumimoji="0" lang="en-US" sz="1800" b="1" i="0" u="none" strike="sng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Adaptable seller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FD639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Ravi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164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DocuSign integration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rgbClr val="FF6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584712" y="1198986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D639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C06F6-D495-06EC-245A-AE1ED185A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02540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123598E-EB83-C9A9-E0B2-B8A6E91F486E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691AB5-0030-1D11-31AA-AB024DB2D89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296DD0-7DC1-984C-0E05-F94C5F4E52E7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B1AB8E-B4BF-A94A-ACA2-DDC9FE43AED1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7917D12-7E92-9201-3F4E-880D42B60AB2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D343F-3BC9-9FDE-8740-3E8D24EABF9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28AAE5-EB2B-0AA1-43AB-C08E1216C175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3D3B0-27CC-88B9-F81F-7C364637FB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0C2F329-36B1-9F7E-952A-1A80FAC0F56C}"/>
              </a:ext>
            </a:extLst>
          </p:cNvPr>
          <p:cNvSpPr txBox="1"/>
          <p:nvPr/>
        </p:nvSpPr>
        <p:spPr>
          <a:xfrm>
            <a:off x="8547817" y="4389955"/>
            <a:ext cx="2374183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Users signed into a different environment will also see adaptive cards load straight away + a visual indicator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890AA5D-1074-7146-047E-3782DC56BBAA}"/>
              </a:ext>
            </a:extLst>
          </p:cNvPr>
          <p:cNvSpPr/>
          <p:nvPr/>
        </p:nvSpPr>
        <p:spPr bwMode="auto">
          <a:xfrm>
            <a:off x="7366460" y="5392558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7" name="Connector: Elbow 138">
            <a:extLst>
              <a:ext uri="{FF2B5EF4-FFF2-40B4-BE49-F238E27FC236}">
                <a16:creationId xmlns:a16="http://schemas.microsoft.com/office/drawing/2014/main" id="{2F02F752-B5AF-EE7A-5850-281CC0ED8E7C}"/>
              </a:ext>
            </a:extLst>
          </p:cNvPr>
          <p:cNvCxnSpPr>
            <a:cxnSpLocks/>
            <a:stCxn id="34" idx="2"/>
            <a:endCxn id="36" idx="6"/>
          </p:cNvCxnSpPr>
          <p:nvPr/>
        </p:nvCxnSpPr>
        <p:spPr>
          <a:xfrm rot="5400000">
            <a:off x="8481405" y="4273725"/>
            <a:ext cx="398611" cy="2108398"/>
          </a:xfrm>
          <a:prstGeom prst="curvedConnector2">
            <a:avLst/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Star with solid fill">
            <a:extLst>
              <a:ext uri="{FF2B5EF4-FFF2-40B4-BE49-F238E27FC236}">
                <a16:creationId xmlns:a16="http://schemas.microsoft.com/office/drawing/2014/main" id="{7A822AA3-0AA4-0164-5914-61E44D0FF5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09D5EB70-B882-E948-97E3-BF381E209E8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1600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B553D-78F3-4FFD-5884-E387A72D7CA4}"/>
              </a:ext>
            </a:extLst>
          </p:cNvPr>
          <p:cNvSpPr txBox="1"/>
          <p:nvPr/>
        </p:nvSpPr>
        <p:spPr>
          <a:xfrm>
            <a:off x="4681108" y="1589901"/>
            <a:ext cx="1581406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 dirty="0">
                <a:solidFill>
                  <a:srgbClr val="FD6396"/>
                </a:solidFill>
              </a:rPr>
              <a:t>Users who are signed out will see adaptive cards load seamlessly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B4EF93-3CBD-A904-DB1C-41623D8DE4BE}"/>
              </a:ext>
            </a:extLst>
          </p:cNvPr>
          <p:cNvSpPr/>
          <p:nvPr/>
        </p:nvSpPr>
        <p:spPr bwMode="auto">
          <a:xfrm>
            <a:off x="7510894" y="2052072"/>
            <a:ext cx="260051" cy="269343"/>
          </a:xfrm>
          <a:prstGeom prst="ellipse">
            <a:avLst/>
          </a:prstGeom>
          <a:solidFill>
            <a:srgbClr val="FD6396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D6396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2" name="Connector: Elbow 138">
            <a:extLst>
              <a:ext uri="{FF2B5EF4-FFF2-40B4-BE49-F238E27FC236}">
                <a16:creationId xmlns:a16="http://schemas.microsoft.com/office/drawing/2014/main" id="{7EB933C1-5304-1148-336D-38884BAD8960}"/>
              </a:ext>
            </a:extLst>
          </p:cNvPr>
          <p:cNvCxnSpPr>
            <a:cxnSpLocks/>
            <a:stCxn id="20" idx="3"/>
            <a:endCxn id="21" idx="4"/>
          </p:cNvCxnSpPr>
          <p:nvPr/>
        </p:nvCxnSpPr>
        <p:spPr>
          <a:xfrm>
            <a:off x="6262514" y="1878442"/>
            <a:ext cx="1378406" cy="442973"/>
          </a:xfrm>
          <a:prstGeom prst="curvedConnector4">
            <a:avLst>
              <a:gd name="adj1" fmla="val 45283"/>
              <a:gd name="adj2" fmla="val 151606"/>
            </a:avLst>
          </a:prstGeom>
          <a:ln>
            <a:solidFill>
              <a:srgbClr val="FD6396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loud 6">
            <a:extLst>
              <a:ext uri="{FF2B5EF4-FFF2-40B4-BE49-F238E27FC236}">
                <a16:creationId xmlns:a16="http://schemas.microsoft.com/office/drawing/2014/main" id="{DA2F8000-6DD0-A580-AF9E-1EE239F137C4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0999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642120" y="2646465"/>
            <a:ext cx="1188720" cy="1188720"/>
            <a:chOff x="6396664" y="650901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grpFill/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  <a:grpFill/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  <a:grpFill/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283084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64079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endCxn id="9" idx="6"/>
          </p:cNvCxnSpPr>
          <p:nvPr/>
        </p:nvCxnSpPr>
        <p:spPr>
          <a:xfrm>
            <a:off x="8273775" y="32408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6B7EBB-CA13-000B-6B21-CD51A75FDD7F}"/>
              </a:ext>
            </a:extLst>
          </p:cNvPr>
          <p:cNvGrpSpPr/>
          <p:nvPr/>
        </p:nvGrpSpPr>
        <p:grpSpPr>
          <a:xfrm>
            <a:off x="7072220" y="2646462"/>
            <a:ext cx="2587288" cy="1188720"/>
            <a:chOff x="2771842" y="650901"/>
            <a:chExt cx="2587288" cy="1188720"/>
          </a:xfrm>
          <a:solidFill>
            <a:schemeClr val="bg2">
              <a:lumMod val="75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0AE30F0-FEFD-D6EE-51BD-D21C2B8500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71842" y="650901"/>
              <a:ext cx="2587288" cy="1188720"/>
              <a:chOff x="930546" y="1866936"/>
              <a:chExt cx="1139415" cy="523500"/>
            </a:xfrm>
            <a:grpFill/>
            <a:effectLst/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9F9BA7D-8870-BF21-5B59-EF4FCC4583BB}"/>
                  </a:ext>
                </a:extLst>
              </p:cNvPr>
              <p:cNvGrpSpPr/>
              <p:nvPr/>
            </p:nvGrpSpPr>
            <p:grpSpPr>
              <a:xfrm flipH="1">
                <a:off x="930546" y="1866936"/>
                <a:ext cx="523500" cy="523500"/>
                <a:chOff x="2473376" y="1364105"/>
                <a:chExt cx="1116768" cy="1116768"/>
              </a:xfrm>
              <a:grpFill/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B07541D-967D-CF42-DE21-A2FB0F026E78}"/>
                    </a:ext>
                  </a:extLst>
                </p:cNvPr>
                <p:cNvSpPr/>
                <p:nvPr/>
              </p:nvSpPr>
              <p:spPr>
                <a:xfrm>
                  <a:off x="2473376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788BE97E-A8D2-CD53-5D5B-1010DDBF09BB}"/>
                    </a:ext>
                  </a:extLst>
                </p:cNvPr>
                <p:cNvSpPr/>
                <p:nvPr/>
              </p:nvSpPr>
              <p:spPr>
                <a:xfrm>
                  <a:off x="2510852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52C14B3-44BC-CB88-133C-170F56EBB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1922293" y="1977041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F55DF3-6EF4-9221-3F77-CB1DE0D0266A}"/>
                </a:ext>
              </a:extLst>
            </p:cNvPr>
            <p:cNvSpPr txBox="1"/>
            <p:nvPr/>
          </p:nvSpPr>
          <p:spPr>
            <a:xfrm>
              <a:off x="2856582" y="1301299"/>
              <a:ext cx="10534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Administration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F3D167D-B84E-E656-E189-A7236F992569}"/>
              </a:ext>
            </a:extLst>
          </p:cNvPr>
          <p:cNvGrpSpPr/>
          <p:nvPr/>
        </p:nvGrpSpPr>
        <p:grpSpPr>
          <a:xfrm>
            <a:off x="7552598" y="2646456"/>
            <a:ext cx="2533613" cy="1188720"/>
            <a:chOff x="3239360" y="650901"/>
            <a:chExt cx="2533613" cy="1188720"/>
          </a:xfrm>
          <a:solidFill>
            <a:schemeClr val="bg2">
              <a:lumMod val="75000"/>
            </a:schemeClr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EA03DD9-8B7C-6A76-0ABB-1A6BC484EF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9360" y="650901"/>
              <a:ext cx="2533613" cy="1188720"/>
              <a:chOff x="338269" y="2745446"/>
              <a:chExt cx="1115777" cy="523500"/>
            </a:xfrm>
            <a:grpFill/>
            <a:effectLst/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61EBDB-E6F3-8234-76B2-EB8C33543824}"/>
                  </a:ext>
                </a:extLst>
              </p:cNvPr>
              <p:cNvGrpSpPr/>
              <p:nvPr/>
            </p:nvGrpSpPr>
            <p:grpSpPr>
              <a:xfrm flipH="1">
                <a:off x="930546" y="2745446"/>
                <a:ext cx="523500" cy="523500"/>
                <a:chOff x="3949907" y="1364105"/>
                <a:chExt cx="1116768" cy="1116768"/>
              </a:xfrm>
              <a:grpFill/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73C0310-9F4D-702A-0C89-64D953A7CA47}"/>
                    </a:ext>
                  </a:extLst>
                </p:cNvPr>
                <p:cNvSpPr/>
                <p:nvPr/>
              </p:nvSpPr>
              <p:spPr>
                <a:xfrm>
                  <a:off x="3949907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Oval 9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59540BC6-B16D-E6EE-2C65-99FED8696F25}"/>
                    </a:ext>
                  </a:extLst>
                </p:cNvPr>
                <p:cNvSpPr/>
                <p:nvPr/>
              </p:nvSpPr>
              <p:spPr>
                <a:xfrm>
                  <a:off x="3987383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B50E97-0DD5-CFB0-5BA4-25E43EB5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338269" y="2874094"/>
                <a:ext cx="147668" cy="147668"/>
              </a:xfrm>
              <a:prstGeom prst="rect">
                <a:avLst/>
              </a:prstGeom>
              <a:grpFill/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7A8ECC-5791-C54F-9F4E-04B1F77A4713}"/>
                </a:ext>
              </a:extLst>
            </p:cNvPr>
            <p:cNvSpPr txBox="1"/>
            <p:nvPr/>
          </p:nvSpPr>
          <p:spPr>
            <a:xfrm>
              <a:off x="4748431" y="1266102"/>
              <a:ext cx="860364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Monitoring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459987" y="3240816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24196" y="2886455"/>
            <a:ext cx="335312" cy="335312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9969E904-4B9E-72FB-319B-1560B5D49A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2316" y="3960804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A76EE582-996C-998B-45D8-AE17049CAD88}"/>
              </a:ext>
            </a:extLst>
          </p:cNvPr>
          <p:cNvSpPr/>
          <p:nvPr/>
        </p:nvSpPr>
        <p:spPr>
          <a:xfrm>
            <a:off x="5404267" y="3939553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1600 </a:t>
            </a:r>
          </a:p>
        </p:txBody>
      </p:sp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DD5D7EF-6CE0-1E98-0A34-CBAB5B212850}"/>
              </a:ext>
            </a:extLst>
          </p:cNvPr>
          <p:cNvSpPr/>
          <p:nvPr/>
        </p:nvSpPr>
        <p:spPr>
          <a:xfrm>
            <a:off x="5419047" y="233879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F268AB-C227-BB51-A211-FE32C147B381}"/>
              </a:ext>
            </a:extLst>
          </p:cNvPr>
          <p:cNvGrpSpPr/>
          <p:nvPr/>
        </p:nvGrpSpPr>
        <p:grpSpPr>
          <a:xfrm>
            <a:off x="3445653" y="2667713"/>
            <a:ext cx="1188720" cy="1188720"/>
            <a:chOff x="8209077" y="650898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0B3682-A43D-29E6-96A9-1E1D9603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grpFill/>
            <a:effectLst/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DF55125-4DB7-1502-74B3-1EA1846AC33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  <a:grpFill/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9BD73DE-A726-5638-3C15-6D1E306D96B9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375C2B6-791E-B7B8-623B-75D10D67C48F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F2C1020-2A2D-346A-F14A-5B8021870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  <a:grpFill/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38494B-B674-E6AC-D815-B0318BCB03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320FA-DF00-1933-9A5C-4E653EB31AB1}"/>
              </a:ext>
            </a:extLst>
          </p:cNvPr>
          <p:cNvGrpSpPr/>
          <p:nvPr/>
        </p:nvGrpSpPr>
        <p:grpSpPr>
          <a:xfrm>
            <a:off x="5258089" y="2688636"/>
            <a:ext cx="1188720" cy="1188720"/>
            <a:chOff x="10027277" y="629255"/>
            <a:chExt cx="1188720" cy="11887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0BD6F-5B79-9B6F-BC5A-767BAF049394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solidFill>
              <a:srgbClr val="FFD0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874E25-7CE3-E3A1-C88B-409D3061EFB7}"/>
                </a:ext>
              </a:extLst>
            </p:cNvPr>
            <p:cNvGrpSpPr/>
            <p:nvPr/>
          </p:nvGrpSpPr>
          <p:grpSpPr>
            <a:xfrm>
              <a:off x="10070767" y="669143"/>
              <a:ext cx="1108940" cy="1108938"/>
              <a:chOff x="10061375" y="690786"/>
              <a:chExt cx="1108940" cy="1108938"/>
            </a:xfrm>
            <a:effectLst/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0C77A1B-3749-5827-2C39-8A21777A65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61375" y="690786"/>
                <a:ext cx="1108940" cy="1108938"/>
                <a:chOff x="948113" y="5398544"/>
                <a:chExt cx="488366" cy="488365"/>
              </a:xfrm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1" name="Oval 3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B09ED94-DB67-F655-5D33-1BA19D98551E}"/>
                    </a:ext>
                  </a:extLst>
                </p:cNvPr>
                <p:cNvSpPr/>
                <p:nvPr/>
              </p:nvSpPr>
              <p:spPr>
                <a:xfrm flipH="1">
                  <a:off x="948113" y="5398544"/>
                  <a:ext cx="488366" cy="488365"/>
                </a:xfrm>
                <a:prstGeom prst="ellipse">
                  <a:avLst/>
                </a:prstGeom>
                <a:solidFill>
                  <a:srgbClr val="FF6C9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ABCF8BC-ED9C-66E2-386A-C5824F04B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C602FC-3B77-C6DD-5ABE-0FFFBEEDDF04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sp>
        <p:nvSpPr>
          <p:cNvPr id="32" name="Cloud 31">
            <a:extLst>
              <a:ext uri="{FF2B5EF4-FFF2-40B4-BE49-F238E27FC236}">
                <a16:creationId xmlns:a16="http://schemas.microsoft.com/office/drawing/2014/main" id="{6F22D4A4-B874-1CCD-FA4F-0E6E90324D99}"/>
              </a:ext>
            </a:extLst>
          </p:cNvPr>
          <p:cNvSpPr/>
          <p:nvPr/>
        </p:nvSpPr>
        <p:spPr>
          <a:xfrm>
            <a:off x="11000509" y="-106060"/>
            <a:ext cx="1199019" cy="94897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/>
              <a:t>Updated</a:t>
            </a:r>
          </a:p>
        </p:txBody>
      </p:sp>
    </p:spTree>
    <p:extLst>
      <p:ext uri="{BB962C8B-B14F-4D97-AF65-F5344CB8AC3E}">
        <p14:creationId xmlns:p14="http://schemas.microsoft.com/office/powerpoint/2010/main" val="238444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CRM admin, I need to customize Sales Copilot to business needs. I can manage environment-specific settings from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central location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control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Sales Copilot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experience across Outlook and Teams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Attentive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90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 settings Landing Page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9156C-5BC4-E52C-DCD5-F01FB4C984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8909" y="1282315"/>
            <a:ext cx="7232066" cy="4293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2C288A-CA09-9168-8987-4D8D1F6B651C}"/>
              </a:ext>
            </a:extLst>
          </p:cNvPr>
          <p:cNvSpPr txBox="1"/>
          <p:nvPr/>
        </p:nvSpPr>
        <p:spPr>
          <a:xfrm>
            <a:off x="5388573" y="4483587"/>
            <a:ext cx="1667622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Adaptive card when you </a:t>
            </a:r>
            <a:r>
              <a:rPr lang="en-GB" sz="1050" b="1">
                <a:solidFill>
                  <a:srgbClr val="18A6C4"/>
                </a:solidFill>
              </a:rPr>
              <a:t>don’t have access to CRM </a:t>
            </a:r>
            <a:r>
              <a:rPr lang="en-GB" sz="1050">
                <a:solidFill>
                  <a:srgbClr val="18A6C4"/>
                </a:solidFill>
              </a:rPr>
              <a:t>record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531B9F-4366-F87B-DD23-92DA3153CC7E}"/>
              </a:ext>
            </a:extLst>
          </p:cNvPr>
          <p:cNvSpPr/>
          <p:nvPr/>
        </p:nvSpPr>
        <p:spPr bwMode="auto">
          <a:xfrm>
            <a:off x="4378909" y="3547840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Connector: Elbow 138">
            <a:extLst>
              <a:ext uri="{FF2B5EF4-FFF2-40B4-BE49-F238E27FC236}">
                <a16:creationId xmlns:a16="http://schemas.microsoft.com/office/drawing/2014/main" id="{8EEBF0D4-6185-B1DD-EC74-71DE2B8C13E3}"/>
              </a:ext>
            </a:extLst>
          </p:cNvPr>
          <p:cNvCxnSpPr>
            <a:cxnSpLocks/>
            <a:stCxn id="16" idx="0"/>
            <a:endCxn id="17" idx="6"/>
          </p:cNvCxnSpPr>
          <p:nvPr/>
        </p:nvCxnSpPr>
        <p:spPr>
          <a:xfrm rot="16200000" flipV="1">
            <a:off x="5030135" y="3291338"/>
            <a:ext cx="801075" cy="1583424"/>
          </a:xfrm>
          <a:prstGeom prst="curvedConnector2">
            <a:avLst/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5A2E89-5A00-9F5A-48E3-E695AD3199BC}"/>
              </a:ext>
            </a:extLst>
          </p:cNvPr>
          <p:cNvSpPr txBox="1"/>
          <p:nvPr/>
        </p:nvSpPr>
        <p:spPr>
          <a:xfrm>
            <a:off x="4514436" y="5901984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Alex requires access to the Sales Copilot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settings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section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to make the changes requested by the business team. 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gains access through the Sales Copilot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add-in in Teams.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1CAE29-E0EB-9AB5-DBAF-3B192E299806}"/>
              </a:ext>
            </a:extLst>
          </p:cNvPr>
          <p:cNvSpPr txBox="1"/>
          <p:nvPr/>
        </p:nvSpPr>
        <p:spPr>
          <a:xfrm>
            <a:off x="5540230" y="577474"/>
            <a:ext cx="1478347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Settings</a:t>
            </a:r>
            <a:r>
              <a:rPr lang="en-GB" sz="1050">
                <a:solidFill>
                  <a:srgbClr val="18A6C4"/>
                </a:solidFill>
              </a:rPr>
              <a:t> to customize Sales Copilot </a:t>
            </a:r>
            <a:r>
              <a:rPr lang="en-GB" sz="1050" b="1">
                <a:solidFill>
                  <a:srgbClr val="18A6C4"/>
                </a:solidFill>
              </a:rPr>
              <a:t>Outlook</a:t>
            </a:r>
            <a:r>
              <a:rPr lang="en-GB" sz="1050">
                <a:solidFill>
                  <a:srgbClr val="18A6C4"/>
                </a:solidFill>
              </a:rPr>
              <a:t> &amp; </a:t>
            </a:r>
            <a:r>
              <a:rPr lang="en-GB" sz="1050" b="1">
                <a:solidFill>
                  <a:srgbClr val="18A6C4"/>
                </a:solidFill>
              </a:rPr>
              <a:t>Teams</a:t>
            </a:r>
            <a:r>
              <a:rPr lang="en-GB" sz="1050">
                <a:solidFill>
                  <a:srgbClr val="18A6C4"/>
                </a:solidFill>
              </a:rPr>
              <a:t> experiences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C50689-4759-7062-6574-0B6AB42FFCA5}"/>
              </a:ext>
            </a:extLst>
          </p:cNvPr>
          <p:cNvSpPr/>
          <p:nvPr/>
        </p:nvSpPr>
        <p:spPr bwMode="auto">
          <a:xfrm>
            <a:off x="5797629" y="151861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9A0BD4B7-D954-FB51-62CA-DE87413D36A1}"/>
              </a:ext>
            </a:extLst>
          </p:cNvPr>
          <p:cNvCxnSpPr>
            <a:cxnSpLocks/>
            <a:stCxn id="30" idx="0"/>
            <a:endCxn id="31" idx="0"/>
          </p:cNvCxnSpPr>
          <p:nvPr/>
        </p:nvCxnSpPr>
        <p:spPr>
          <a:xfrm rot="16200000" flipH="1" flipV="1">
            <a:off x="5632960" y="872169"/>
            <a:ext cx="941140" cy="351749"/>
          </a:xfrm>
          <a:prstGeom prst="curvedConnector5">
            <a:avLst>
              <a:gd name="adj1" fmla="val -24290"/>
              <a:gd name="adj2" fmla="val -275132"/>
              <a:gd name="adj3" fmla="val 80659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1FDC479-F57A-2250-D5DD-95A516828E1A}"/>
              </a:ext>
            </a:extLst>
          </p:cNvPr>
          <p:cNvSpPr txBox="1"/>
          <p:nvPr/>
        </p:nvSpPr>
        <p:spPr>
          <a:xfrm>
            <a:off x="9282183" y="977179"/>
            <a:ext cx="147834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Provide your </a:t>
            </a:r>
            <a:r>
              <a:rPr lang="en-GB" sz="1050" b="1">
                <a:solidFill>
                  <a:srgbClr val="18A6C4"/>
                </a:solidFill>
              </a:rPr>
              <a:t>feedback</a:t>
            </a:r>
            <a:endParaRPr lang="en-GB" sz="1050">
              <a:solidFill>
                <a:srgbClr val="18A6C4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00422A-5BD8-C137-CB1E-92104B3268E2}"/>
              </a:ext>
            </a:extLst>
          </p:cNvPr>
          <p:cNvSpPr/>
          <p:nvPr/>
        </p:nvSpPr>
        <p:spPr bwMode="auto">
          <a:xfrm>
            <a:off x="10952532" y="1962086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nector: Elbow 138">
            <a:extLst>
              <a:ext uri="{FF2B5EF4-FFF2-40B4-BE49-F238E27FC236}">
                <a16:creationId xmlns:a16="http://schemas.microsoft.com/office/drawing/2014/main" id="{9CCCDA87-6334-06DD-C66D-8CAC393F8AE2}"/>
              </a:ext>
            </a:extLst>
          </p:cNvPr>
          <p:cNvCxnSpPr>
            <a:cxnSpLocks/>
            <a:stCxn id="37" idx="0"/>
            <a:endCxn id="41" idx="6"/>
          </p:cNvCxnSpPr>
          <p:nvPr/>
        </p:nvCxnSpPr>
        <p:spPr>
          <a:xfrm rot="16200000" flipH="1">
            <a:off x="10057180" y="941355"/>
            <a:ext cx="1119579" cy="1191226"/>
          </a:xfrm>
          <a:prstGeom prst="curvedConnector4">
            <a:avLst>
              <a:gd name="adj1" fmla="val -20418"/>
              <a:gd name="adj2" fmla="val 11919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E767ABC-59B6-B937-6D41-990447E68041}"/>
              </a:ext>
            </a:extLst>
          </p:cNvPr>
          <p:cNvSpPr txBox="1"/>
          <p:nvPr/>
        </p:nvSpPr>
        <p:spPr>
          <a:xfrm>
            <a:off x="4642182" y="947207"/>
            <a:ext cx="93959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Landing Page</a:t>
            </a:r>
            <a:endParaRPr lang="en-GB" sz="1050">
              <a:solidFill>
                <a:srgbClr val="18A6C4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D4F132D-1321-8AA9-550F-15110AE76EF4}"/>
              </a:ext>
            </a:extLst>
          </p:cNvPr>
          <p:cNvSpPr/>
          <p:nvPr/>
        </p:nvSpPr>
        <p:spPr bwMode="auto">
          <a:xfrm>
            <a:off x="5494146" y="151861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0" name="Connector: Elbow 138">
            <a:extLst>
              <a:ext uri="{FF2B5EF4-FFF2-40B4-BE49-F238E27FC236}">
                <a16:creationId xmlns:a16="http://schemas.microsoft.com/office/drawing/2014/main" id="{186816E6-BAC3-89CB-2DA2-4E658C5C85F5}"/>
              </a:ext>
            </a:extLst>
          </p:cNvPr>
          <p:cNvCxnSpPr>
            <a:cxnSpLocks/>
            <a:stCxn id="48" idx="0"/>
            <a:endCxn id="49" idx="2"/>
          </p:cNvCxnSpPr>
          <p:nvPr/>
        </p:nvCxnSpPr>
        <p:spPr>
          <a:xfrm rot="16200000" flipH="1">
            <a:off x="4950023" y="1109164"/>
            <a:ext cx="706079" cy="382165"/>
          </a:xfrm>
          <a:prstGeom prst="curvedConnector4">
            <a:avLst>
              <a:gd name="adj1" fmla="val -32376"/>
              <a:gd name="adj2" fmla="val -182748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82905DA-5743-DD7A-A2D4-63639CB90DDB}"/>
              </a:ext>
            </a:extLst>
          </p:cNvPr>
          <p:cNvSpPr txBox="1"/>
          <p:nvPr/>
        </p:nvSpPr>
        <p:spPr>
          <a:xfrm>
            <a:off x="6974466" y="1589330"/>
            <a:ext cx="147834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Details about the app</a:t>
            </a:r>
            <a:endParaRPr lang="en-GB" sz="1050">
              <a:solidFill>
                <a:srgbClr val="18A6C4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65E2B96-9C87-5BA0-49DE-9E586AC4F091}"/>
              </a:ext>
            </a:extLst>
          </p:cNvPr>
          <p:cNvSpPr/>
          <p:nvPr/>
        </p:nvSpPr>
        <p:spPr bwMode="auto">
          <a:xfrm>
            <a:off x="6092358" y="151861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8" name="Connector: Elbow 138">
            <a:extLst>
              <a:ext uri="{FF2B5EF4-FFF2-40B4-BE49-F238E27FC236}">
                <a16:creationId xmlns:a16="http://schemas.microsoft.com/office/drawing/2014/main" id="{12227CF8-6086-D7A9-E3FB-40E68F04FE49}"/>
              </a:ext>
            </a:extLst>
          </p:cNvPr>
          <p:cNvCxnSpPr>
            <a:cxnSpLocks/>
            <a:stCxn id="56" idx="0"/>
            <a:endCxn id="57" idx="3"/>
          </p:cNvCxnSpPr>
          <p:nvPr/>
        </p:nvCxnSpPr>
        <p:spPr>
          <a:xfrm rot="16200000" flipH="1" flipV="1">
            <a:off x="6842449" y="877322"/>
            <a:ext cx="159183" cy="1583198"/>
          </a:xfrm>
          <a:prstGeom prst="curvedConnector5">
            <a:avLst>
              <a:gd name="adj1" fmla="val -143608"/>
              <a:gd name="adj2" fmla="val 66334"/>
              <a:gd name="adj3" fmla="val 243608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phic 26" descr="Star with solid fill">
            <a:extLst>
              <a:ext uri="{FF2B5EF4-FFF2-40B4-BE49-F238E27FC236}">
                <a16:creationId xmlns:a16="http://schemas.microsoft.com/office/drawing/2014/main" id="{304C6228-8A41-038C-D327-DE161D43D4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8" name="Rectangle: Top Corners One Rounded and One Snipped 27">
            <a:extLst>
              <a:ext uri="{FF2B5EF4-FFF2-40B4-BE49-F238E27FC236}">
                <a16:creationId xmlns:a16="http://schemas.microsoft.com/office/drawing/2014/main" id="{6D2A5A2F-E1B2-4C97-E972-3B0E90C55F45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7667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A37947C-9975-25DD-6929-A0F1FD2B8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796" y="810588"/>
            <a:ext cx="7667418" cy="447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CRM admin, I need to enable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AI features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assist sellers in composing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 effective emails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maintaining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comprehensive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notes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staying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informed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about their deals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through AI-driven insights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Cautious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 settings Copilot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2C288A-CA09-9168-8987-4D8D1F6B651C}"/>
              </a:ext>
            </a:extLst>
          </p:cNvPr>
          <p:cNvSpPr txBox="1"/>
          <p:nvPr/>
        </p:nvSpPr>
        <p:spPr>
          <a:xfrm>
            <a:off x="4593081" y="3881762"/>
            <a:ext cx="1667622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Switch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environment</a:t>
            </a:r>
            <a:r>
              <a:rPr lang="en-GB" sz="1050">
                <a:solidFill>
                  <a:srgbClr val="18A6C4"/>
                </a:solidFill>
              </a:rPr>
              <a:t> to perform changes in a different environment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C531B9F-4366-F87B-DD23-92DA3153CC7E}"/>
              </a:ext>
            </a:extLst>
          </p:cNvPr>
          <p:cNvSpPr/>
          <p:nvPr/>
        </p:nvSpPr>
        <p:spPr bwMode="auto">
          <a:xfrm>
            <a:off x="5296867" y="4941141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8" name="Connector: Elbow 138">
            <a:extLst>
              <a:ext uri="{FF2B5EF4-FFF2-40B4-BE49-F238E27FC236}">
                <a16:creationId xmlns:a16="http://schemas.microsoft.com/office/drawing/2014/main" id="{8EEBF0D4-6185-B1DD-EC74-71DE2B8C13E3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rot="16200000" flipH="1" flipV="1">
            <a:off x="4764854" y="4413774"/>
            <a:ext cx="1194051" cy="130025"/>
          </a:xfrm>
          <a:prstGeom prst="curvedConnector4">
            <a:avLst>
              <a:gd name="adj1" fmla="val -19145"/>
              <a:gd name="adj2" fmla="val 817082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F5A2E89-5A00-9F5A-48E3-E695AD3199BC}"/>
              </a:ext>
            </a:extLst>
          </p:cNvPr>
          <p:cNvSpPr txBox="1"/>
          <p:nvPr/>
        </p:nvSpPr>
        <p:spPr>
          <a:xfrm>
            <a:off x="4514436" y="5901984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Alex can enable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 features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check technical details in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architecture guide </a:t>
            </a:r>
            <a:r>
              <a:rPr lang="en-GB" sz="1200">
                <a:hlinkClick r:id="rId11"/>
              </a:rPr>
              <a:t>Sales Copilot architecture | Microsoft Learn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1CAE29-E0EB-9AB5-DBAF-3B192E299806}"/>
              </a:ext>
            </a:extLst>
          </p:cNvPr>
          <p:cNvSpPr txBox="1"/>
          <p:nvPr/>
        </p:nvSpPr>
        <p:spPr>
          <a:xfrm>
            <a:off x="9427325" y="4063288"/>
            <a:ext cx="1621675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Turn On </a:t>
            </a:r>
            <a:r>
              <a:rPr lang="en-GB" sz="1050">
                <a:solidFill>
                  <a:srgbClr val="18A6C4"/>
                </a:solidFill>
              </a:rPr>
              <a:t>or</a:t>
            </a:r>
            <a:r>
              <a:rPr lang="en-GB" sz="1050" b="1">
                <a:solidFill>
                  <a:srgbClr val="18A6C4"/>
                </a:solidFill>
              </a:rPr>
              <a:t> Off </a:t>
            </a:r>
            <a:r>
              <a:rPr lang="en-GB" sz="1050">
                <a:solidFill>
                  <a:srgbClr val="18A6C4"/>
                </a:solidFill>
              </a:rPr>
              <a:t>the AI features in Sales Copilot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C50689-4759-7062-6574-0B6AB42FFCA5}"/>
              </a:ext>
            </a:extLst>
          </p:cNvPr>
          <p:cNvSpPr/>
          <p:nvPr/>
        </p:nvSpPr>
        <p:spPr bwMode="auto">
          <a:xfrm>
            <a:off x="10036474" y="2777999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9A0BD4B7-D954-FB51-62CA-DE87413D36A1}"/>
              </a:ext>
            </a:extLst>
          </p:cNvPr>
          <p:cNvCxnSpPr>
            <a:cxnSpLocks/>
            <a:stCxn id="30" idx="0"/>
            <a:endCxn id="31" idx="6"/>
          </p:cNvCxnSpPr>
          <p:nvPr/>
        </p:nvCxnSpPr>
        <p:spPr>
          <a:xfrm rot="5400000" flipH="1" flipV="1">
            <a:off x="9692036" y="3458799"/>
            <a:ext cx="1150617" cy="58362"/>
          </a:xfrm>
          <a:prstGeom prst="curvedConnector4">
            <a:avLst>
              <a:gd name="adj1" fmla="val 44148"/>
              <a:gd name="adj2" fmla="val 491693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1FDC479-F57A-2250-D5DD-95A516828E1A}"/>
              </a:ext>
            </a:extLst>
          </p:cNvPr>
          <p:cNvSpPr txBox="1"/>
          <p:nvPr/>
        </p:nvSpPr>
        <p:spPr>
          <a:xfrm>
            <a:off x="7240774" y="4458843"/>
            <a:ext cx="147834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Try</a:t>
            </a:r>
            <a:r>
              <a:rPr lang="en-GB" sz="1050">
                <a:solidFill>
                  <a:srgbClr val="18A6C4"/>
                </a:solidFill>
              </a:rPr>
              <a:t> our new features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00422A-5BD8-C137-CB1E-92104B3268E2}"/>
              </a:ext>
            </a:extLst>
          </p:cNvPr>
          <p:cNvSpPr/>
          <p:nvPr/>
        </p:nvSpPr>
        <p:spPr bwMode="auto">
          <a:xfrm>
            <a:off x="6571102" y="3739899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nector: Elbow 138">
            <a:extLst>
              <a:ext uri="{FF2B5EF4-FFF2-40B4-BE49-F238E27FC236}">
                <a16:creationId xmlns:a16="http://schemas.microsoft.com/office/drawing/2014/main" id="{9CCCDA87-6334-06DD-C66D-8CAC393F8AE2}"/>
              </a:ext>
            </a:extLst>
          </p:cNvPr>
          <p:cNvCxnSpPr>
            <a:cxnSpLocks/>
            <a:stCxn id="37" idx="2"/>
            <a:endCxn id="41" idx="6"/>
          </p:cNvCxnSpPr>
          <p:nvPr/>
        </p:nvCxnSpPr>
        <p:spPr>
          <a:xfrm rot="5400000" flipH="1">
            <a:off x="6986457" y="3719268"/>
            <a:ext cx="838188" cy="1148795"/>
          </a:xfrm>
          <a:prstGeom prst="curvedConnector4">
            <a:avLst>
              <a:gd name="adj1" fmla="val -27273"/>
              <a:gd name="adj2" fmla="val 82172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4B03E15-4E51-562F-41B4-0A6F9720097F}"/>
              </a:ext>
            </a:extLst>
          </p:cNvPr>
          <p:cNvSpPr txBox="1"/>
          <p:nvPr/>
        </p:nvSpPr>
        <p:spPr>
          <a:xfrm>
            <a:off x="5055417" y="2929548"/>
            <a:ext cx="1040583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Copilot </a:t>
            </a:r>
            <a:r>
              <a:rPr lang="en-GB" sz="1050">
                <a:solidFill>
                  <a:srgbClr val="18A6C4"/>
                </a:solidFill>
              </a:rPr>
              <a:t>section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C99A6A6-EED8-1790-8F7B-625604BA676B}"/>
              </a:ext>
            </a:extLst>
          </p:cNvPr>
          <p:cNvSpPr/>
          <p:nvPr/>
        </p:nvSpPr>
        <p:spPr bwMode="auto">
          <a:xfrm>
            <a:off x="5176132" y="2253836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2" name="Connector: Elbow 138">
            <a:extLst>
              <a:ext uri="{FF2B5EF4-FFF2-40B4-BE49-F238E27FC236}">
                <a16:creationId xmlns:a16="http://schemas.microsoft.com/office/drawing/2014/main" id="{48CCA8E9-FF0D-4CB5-2142-A3401A2F1A0C}"/>
              </a:ext>
            </a:extLst>
          </p:cNvPr>
          <p:cNvCxnSpPr>
            <a:cxnSpLocks/>
            <a:stCxn id="50" idx="0"/>
            <a:endCxn id="51" idx="2"/>
          </p:cNvCxnSpPr>
          <p:nvPr/>
        </p:nvCxnSpPr>
        <p:spPr>
          <a:xfrm rot="16200000" flipV="1">
            <a:off x="5105401" y="2459239"/>
            <a:ext cx="541040" cy="399577"/>
          </a:xfrm>
          <a:prstGeom prst="curvedConnector4">
            <a:avLst>
              <a:gd name="adj1" fmla="val 37554"/>
              <a:gd name="adj2" fmla="val 187421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67F67FBC-E47C-57D3-8928-917D279899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5" name="Rectangle: Top Corners One Rounded and One Snipped 14">
            <a:extLst>
              <a:ext uri="{FF2B5EF4-FFF2-40B4-BE49-F238E27FC236}">
                <a16:creationId xmlns:a16="http://schemas.microsoft.com/office/drawing/2014/main" id="{5B892D1F-3F60-E8BC-A966-BEB90435FA19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 </a:t>
            </a:r>
          </a:p>
        </p:txBody>
      </p:sp>
    </p:spTree>
    <p:extLst>
      <p:ext uri="{BB962C8B-B14F-4D97-AF65-F5344CB8AC3E}">
        <p14:creationId xmlns:p14="http://schemas.microsoft.com/office/powerpoint/2010/main" val="41039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E4495F-85E6-7E9E-4B7A-F738360DF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779" y="890245"/>
            <a:ext cx="7709899" cy="437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CRM admin,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customize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CRM information that is displayed in Sales Copilot to give sellers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relevant view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Adaptive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 settings Forms </a:t>
            </a:r>
            <a:r>
              <a:rPr lang="en-US" sz="1800" b="1" i="0" kern="1200" spc="0" baseline="0">
                <a:ln>
                  <a:noFill/>
                </a:ln>
                <a:solidFill>
                  <a:srgbClr val="C00000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(1/3)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F5A2E89-5A00-9F5A-48E3-E695AD3199BC}"/>
              </a:ext>
            </a:extLst>
          </p:cNvPr>
          <p:cNvSpPr txBox="1"/>
          <p:nvPr/>
        </p:nvSpPr>
        <p:spPr>
          <a:xfrm>
            <a:off x="4514436" y="5717318"/>
            <a:ext cx="733007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Alex needs to adjust forms and fields that are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environment-specific.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Each environment has its own set of configurations.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Contact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opportunity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account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record types are available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by default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He can add other out-of-the-box and custom record types and remove them when they are not required.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1CAE29-E0EB-9AB5-DBAF-3B192E299806}"/>
              </a:ext>
            </a:extLst>
          </p:cNvPr>
          <p:cNvSpPr txBox="1"/>
          <p:nvPr/>
        </p:nvSpPr>
        <p:spPr>
          <a:xfrm>
            <a:off x="8920826" y="2385651"/>
            <a:ext cx="1621675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Refresh</a:t>
            </a:r>
            <a:r>
              <a:rPr lang="en-GB" sz="1050">
                <a:solidFill>
                  <a:srgbClr val="18A6C4"/>
                </a:solidFill>
              </a:rPr>
              <a:t> to get </a:t>
            </a:r>
            <a:r>
              <a:rPr lang="en-GB" sz="1050" b="1">
                <a:solidFill>
                  <a:srgbClr val="18A6C4"/>
                </a:solidFill>
              </a:rPr>
              <a:t>recent changes from</a:t>
            </a:r>
            <a:r>
              <a:rPr lang="en-GB" sz="1050">
                <a:solidFill>
                  <a:srgbClr val="18A6C4"/>
                </a:solidFill>
              </a:rPr>
              <a:t> CRM (new field, view,..)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C50689-4759-7062-6574-0B6AB42FFCA5}"/>
              </a:ext>
            </a:extLst>
          </p:cNvPr>
          <p:cNvSpPr/>
          <p:nvPr/>
        </p:nvSpPr>
        <p:spPr bwMode="auto">
          <a:xfrm>
            <a:off x="7849921" y="2537995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2" name="Connector: Elbow 138">
            <a:extLst>
              <a:ext uri="{FF2B5EF4-FFF2-40B4-BE49-F238E27FC236}">
                <a16:creationId xmlns:a16="http://schemas.microsoft.com/office/drawing/2014/main" id="{9A0BD4B7-D954-FB51-62CA-DE87413D36A1}"/>
              </a:ext>
            </a:extLst>
          </p:cNvPr>
          <p:cNvCxnSpPr>
            <a:cxnSpLocks/>
            <a:stCxn id="30" idx="0"/>
            <a:endCxn id="31" idx="6"/>
          </p:cNvCxnSpPr>
          <p:nvPr/>
        </p:nvCxnSpPr>
        <p:spPr>
          <a:xfrm rot="16200000" flipH="1" flipV="1">
            <a:off x="8777310" y="1718313"/>
            <a:ext cx="287016" cy="1621692"/>
          </a:xfrm>
          <a:prstGeom prst="curvedConnector4">
            <a:avLst>
              <a:gd name="adj1" fmla="val -79647"/>
              <a:gd name="adj2" fmla="val 7500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1FDC479-F57A-2250-D5DD-95A516828E1A}"/>
              </a:ext>
            </a:extLst>
          </p:cNvPr>
          <p:cNvSpPr txBox="1"/>
          <p:nvPr/>
        </p:nvSpPr>
        <p:spPr>
          <a:xfrm>
            <a:off x="6728237" y="4168073"/>
            <a:ext cx="1478347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Add new </a:t>
            </a:r>
            <a:r>
              <a:rPr lang="en-GB" sz="1050" b="1">
                <a:solidFill>
                  <a:srgbClr val="18A6C4"/>
                </a:solidFill>
              </a:rPr>
              <a:t>custom</a:t>
            </a:r>
            <a:r>
              <a:rPr lang="en-GB" sz="1050">
                <a:solidFill>
                  <a:srgbClr val="18A6C4"/>
                </a:solidFill>
              </a:rPr>
              <a:t> or </a:t>
            </a:r>
            <a:r>
              <a:rPr lang="en-GB" sz="1050" b="1">
                <a:solidFill>
                  <a:srgbClr val="18A6C4"/>
                </a:solidFill>
              </a:rPr>
              <a:t>out-of-the-box</a:t>
            </a:r>
            <a:r>
              <a:rPr lang="en-GB" sz="1050">
                <a:solidFill>
                  <a:srgbClr val="18A6C4"/>
                </a:solidFill>
              </a:rPr>
              <a:t> record types </a:t>
            </a:r>
            <a:r>
              <a:rPr lang="en-GB" sz="1050" b="1">
                <a:solidFill>
                  <a:srgbClr val="18A6C4"/>
                </a:solidFill>
              </a:rPr>
              <a:t>– Maximum of 10 record types</a:t>
            </a:r>
            <a:endParaRPr lang="en-GB" sz="1050">
              <a:solidFill>
                <a:srgbClr val="18A6C4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00422A-5BD8-C137-CB1E-92104B3268E2}"/>
              </a:ext>
            </a:extLst>
          </p:cNvPr>
          <p:cNvSpPr/>
          <p:nvPr/>
        </p:nvSpPr>
        <p:spPr bwMode="auto">
          <a:xfrm>
            <a:off x="6909041" y="2585737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nector: Elbow 138">
            <a:extLst>
              <a:ext uri="{FF2B5EF4-FFF2-40B4-BE49-F238E27FC236}">
                <a16:creationId xmlns:a16="http://schemas.microsoft.com/office/drawing/2014/main" id="{9CCCDA87-6334-06DD-C66D-8CAC393F8AE2}"/>
              </a:ext>
            </a:extLst>
          </p:cNvPr>
          <p:cNvCxnSpPr>
            <a:cxnSpLocks/>
            <a:stCxn id="37" idx="2"/>
            <a:endCxn id="41" idx="2"/>
          </p:cNvCxnSpPr>
          <p:nvPr/>
        </p:nvCxnSpPr>
        <p:spPr>
          <a:xfrm rot="5400000" flipH="1">
            <a:off x="6095062" y="3534388"/>
            <a:ext cx="2186328" cy="558370"/>
          </a:xfrm>
          <a:prstGeom prst="curvedConnector4">
            <a:avLst>
              <a:gd name="adj1" fmla="val -5809"/>
              <a:gd name="adj2" fmla="val 173321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A6423A2-1564-1C29-0EF6-D223779AB05D}"/>
              </a:ext>
            </a:extLst>
          </p:cNvPr>
          <p:cNvSpPr txBox="1"/>
          <p:nvPr/>
        </p:nvSpPr>
        <p:spPr>
          <a:xfrm>
            <a:off x="5036626" y="3248313"/>
            <a:ext cx="1040583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Forms </a:t>
            </a:r>
            <a:r>
              <a:rPr lang="en-GB" sz="1050">
                <a:solidFill>
                  <a:srgbClr val="18A6C4"/>
                </a:solidFill>
              </a:rPr>
              <a:t>section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211A821-5569-E0A8-C7C0-5D8FCF4DD33D}"/>
              </a:ext>
            </a:extLst>
          </p:cNvPr>
          <p:cNvSpPr/>
          <p:nvPr/>
        </p:nvSpPr>
        <p:spPr bwMode="auto">
          <a:xfrm>
            <a:off x="5157341" y="2572601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2" name="Connector: Elbow 138">
            <a:extLst>
              <a:ext uri="{FF2B5EF4-FFF2-40B4-BE49-F238E27FC236}">
                <a16:creationId xmlns:a16="http://schemas.microsoft.com/office/drawing/2014/main" id="{ACD763E2-B65D-7B83-5A61-A67F6513FDF9}"/>
              </a:ext>
            </a:extLst>
          </p:cNvPr>
          <p:cNvCxnSpPr>
            <a:cxnSpLocks/>
            <a:stCxn id="20" idx="0"/>
            <a:endCxn id="21" idx="2"/>
          </p:cNvCxnSpPr>
          <p:nvPr/>
        </p:nvCxnSpPr>
        <p:spPr>
          <a:xfrm rot="16200000" flipV="1">
            <a:off x="5086610" y="2778004"/>
            <a:ext cx="541040" cy="399577"/>
          </a:xfrm>
          <a:prstGeom prst="curvedConnector4">
            <a:avLst>
              <a:gd name="adj1" fmla="val 37554"/>
              <a:gd name="adj2" fmla="val 187421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BC165DD-DB93-09E0-5F3D-F64A80F1516B}"/>
              </a:ext>
            </a:extLst>
          </p:cNvPr>
          <p:cNvSpPr txBox="1"/>
          <p:nvPr/>
        </p:nvSpPr>
        <p:spPr>
          <a:xfrm>
            <a:off x="8778365" y="4136293"/>
            <a:ext cx="2035330" cy="10618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The view determines </a:t>
            </a:r>
            <a:r>
              <a:rPr lang="en-GB" sz="1050" b="1">
                <a:solidFill>
                  <a:srgbClr val="18A6C4"/>
                </a:solidFill>
              </a:rPr>
              <a:t>column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display</a:t>
            </a:r>
            <a:r>
              <a:rPr lang="en-GB" sz="1050">
                <a:solidFill>
                  <a:srgbClr val="18A6C4"/>
                </a:solidFill>
              </a:rPr>
              <a:t>, </a:t>
            </a:r>
            <a:r>
              <a:rPr lang="en-GB" sz="1050" b="1">
                <a:solidFill>
                  <a:srgbClr val="18A6C4"/>
                </a:solidFill>
              </a:rPr>
              <a:t>default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sorting</a:t>
            </a:r>
            <a:r>
              <a:rPr lang="en-GB" sz="1050">
                <a:solidFill>
                  <a:srgbClr val="18A6C4"/>
                </a:solidFill>
              </a:rPr>
              <a:t>, and </a:t>
            </a:r>
            <a:r>
              <a:rPr lang="en-GB" sz="1050" b="1">
                <a:solidFill>
                  <a:srgbClr val="18A6C4"/>
                </a:solidFill>
              </a:rPr>
              <a:t>applied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filters</a:t>
            </a:r>
            <a:r>
              <a:rPr lang="en-GB" sz="1050">
                <a:solidFill>
                  <a:srgbClr val="18A6C4"/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Account and opportunity records don't require a view selection; </a:t>
            </a:r>
            <a:r>
              <a:rPr lang="en-GB" sz="1050" b="1">
                <a:solidFill>
                  <a:srgbClr val="18A6C4"/>
                </a:solidFill>
              </a:rPr>
              <a:t>default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is used</a:t>
            </a:r>
            <a:endParaRPr lang="en-GB" sz="1050">
              <a:solidFill>
                <a:srgbClr val="18A6C4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2889A1-4ED3-4384-0AD7-3A9F6C842519}"/>
              </a:ext>
            </a:extLst>
          </p:cNvPr>
          <p:cNvSpPr/>
          <p:nvPr/>
        </p:nvSpPr>
        <p:spPr bwMode="auto">
          <a:xfrm>
            <a:off x="8039192" y="3671601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190A6C30-483B-ED06-A854-1BCB34D2F26F}"/>
              </a:ext>
            </a:extLst>
          </p:cNvPr>
          <p:cNvCxnSpPr>
            <a:cxnSpLocks/>
            <a:stCxn id="25" idx="3"/>
            <a:endCxn id="26" idx="2"/>
          </p:cNvCxnSpPr>
          <p:nvPr/>
        </p:nvCxnSpPr>
        <p:spPr>
          <a:xfrm flipH="1" flipV="1">
            <a:off x="8039192" y="3806273"/>
            <a:ext cx="2774503" cy="860935"/>
          </a:xfrm>
          <a:prstGeom prst="curvedConnector5">
            <a:avLst>
              <a:gd name="adj1" fmla="val -8239"/>
              <a:gd name="adj2" fmla="val 73012"/>
              <a:gd name="adj3" fmla="val 108239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516F66C-4BB9-FE8E-8DB1-2A8AE0C5462E}"/>
              </a:ext>
            </a:extLst>
          </p:cNvPr>
          <p:cNvSpPr txBox="1"/>
          <p:nvPr/>
        </p:nvSpPr>
        <p:spPr>
          <a:xfrm>
            <a:off x="9277419" y="3136894"/>
            <a:ext cx="1742456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You </a:t>
            </a:r>
            <a:r>
              <a:rPr lang="en-GB" sz="1050" b="1">
                <a:solidFill>
                  <a:srgbClr val="18A6C4"/>
                </a:solidFill>
              </a:rPr>
              <a:t>cannot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select</a:t>
            </a:r>
            <a:r>
              <a:rPr lang="en-GB" sz="1050">
                <a:solidFill>
                  <a:srgbClr val="18A6C4"/>
                </a:solidFill>
              </a:rPr>
              <a:t> a view for the </a:t>
            </a:r>
            <a:r>
              <a:rPr lang="en-GB" sz="1050" b="1">
                <a:solidFill>
                  <a:srgbClr val="18A6C4"/>
                </a:solidFill>
              </a:rPr>
              <a:t>Contact</a:t>
            </a:r>
            <a:r>
              <a:rPr lang="en-GB" sz="1050">
                <a:solidFill>
                  <a:srgbClr val="18A6C4"/>
                </a:solidFill>
              </a:rPr>
              <a:t> record type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679550A-F3DB-C812-23AF-1E440BAB3968}"/>
              </a:ext>
            </a:extLst>
          </p:cNvPr>
          <p:cNvSpPr/>
          <p:nvPr/>
        </p:nvSpPr>
        <p:spPr bwMode="auto">
          <a:xfrm>
            <a:off x="7934067" y="3002223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0" name="Connector: Elbow 138">
            <a:extLst>
              <a:ext uri="{FF2B5EF4-FFF2-40B4-BE49-F238E27FC236}">
                <a16:creationId xmlns:a16="http://schemas.microsoft.com/office/drawing/2014/main" id="{9A24E123-773D-4596-2C7F-0DBBFB2C6E00}"/>
              </a:ext>
            </a:extLst>
          </p:cNvPr>
          <p:cNvCxnSpPr>
            <a:cxnSpLocks/>
            <a:stCxn id="48" idx="1"/>
            <a:endCxn id="49" idx="6"/>
          </p:cNvCxnSpPr>
          <p:nvPr/>
        </p:nvCxnSpPr>
        <p:spPr>
          <a:xfrm rot="10800000">
            <a:off x="8194119" y="3136895"/>
            <a:ext cx="1083301" cy="207748"/>
          </a:xfrm>
          <a:prstGeom prst="curvedConnector3">
            <a:avLst>
              <a:gd name="adj1" fmla="val 5000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2BCCD375-A364-F301-5D88-11100DF94B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179860EA-928F-1BA3-1B8C-BD93E00FA877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300 </a:t>
            </a:r>
          </a:p>
        </p:txBody>
      </p:sp>
    </p:spTree>
    <p:extLst>
      <p:ext uri="{BB962C8B-B14F-4D97-AF65-F5344CB8AC3E}">
        <p14:creationId xmlns:p14="http://schemas.microsoft.com/office/powerpoint/2010/main" val="11093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26700C3-8781-D1E0-1DB4-C2ABA6EBD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022" y="675067"/>
            <a:ext cx="4772730" cy="303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CRM admin,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customize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CRM information that is displayed in Sales Copilot to give sellers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relevant view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Adaptive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919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 settings Forms – Add object </a:t>
            </a:r>
            <a:r>
              <a:rPr lang="en-US" sz="1600" b="1" i="0" kern="1200" spc="0" baseline="0">
                <a:ln>
                  <a:noFill/>
                </a:ln>
                <a:solidFill>
                  <a:srgbClr val="C00000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(2/3)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FDC479-F57A-2250-D5DD-95A516828E1A}"/>
              </a:ext>
            </a:extLst>
          </p:cNvPr>
          <p:cNvSpPr txBox="1"/>
          <p:nvPr/>
        </p:nvSpPr>
        <p:spPr>
          <a:xfrm>
            <a:off x="6708607" y="795719"/>
            <a:ext cx="147834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Add </a:t>
            </a:r>
            <a:r>
              <a:rPr lang="en-GB" sz="1050" b="1">
                <a:solidFill>
                  <a:srgbClr val="18A6C4"/>
                </a:solidFill>
              </a:rPr>
              <a:t>new record type </a:t>
            </a:r>
            <a:r>
              <a:rPr lang="en-GB" sz="1050">
                <a:solidFill>
                  <a:srgbClr val="18A6C4"/>
                </a:solidFill>
              </a:rPr>
              <a:t>(or a </a:t>
            </a:r>
            <a:r>
              <a:rPr lang="en-GB" sz="1050" b="1">
                <a:solidFill>
                  <a:srgbClr val="18A6C4"/>
                </a:solidFill>
              </a:rPr>
              <a:t>salesforce object</a:t>
            </a:r>
            <a:r>
              <a:rPr lang="en-GB" sz="1050">
                <a:solidFill>
                  <a:srgbClr val="18A6C4"/>
                </a:solidFill>
              </a:rPr>
              <a:t>)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00422A-5BD8-C137-CB1E-92104B3268E2}"/>
              </a:ext>
            </a:extLst>
          </p:cNvPr>
          <p:cNvSpPr/>
          <p:nvPr/>
        </p:nvSpPr>
        <p:spPr bwMode="auto">
          <a:xfrm>
            <a:off x="4940988" y="806672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nector: Elbow 138">
            <a:extLst>
              <a:ext uri="{FF2B5EF4-FFF2-40B4-BE49-F238E27FC236}">
                <a16:creationId xmlns:a16="http://schemas.microsoft.com/office/drawing/2014/main" id="{9CCCDA87-6334-06DD-C66D-8CAC393F8AE2}"/>
              </a:ext>
            </a:extLst>
          </p:cNvPr>
          <p:cNvCxnSpPr>
            <a:cxnSpLocks/>
            <a:stCxn id="37" idx="2"/>
            <a:endCxn id="41" idx="6"/>
          </p:cNvCxnSpPr>
          <p:nvPr/>
        </p:nvCxnSpPr>
        <p:spPr>
          <a:xfrm rot="5400000" flipH="1">
            <a:off x="6189473" y="-47090"/>
            <a:ext cx="269873" cy="2246742"/>
          </a:xfrm>
          <a:prstGeom prst="curvedConnector4">
            <a:avLst>
              <a:gd name="adj1" fmla="val -84707"/>
              <a:gd name="adj2" fmla="val 6645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AA38BA-554B-52E1-A03F-AC13BAB712D5}"/>
              </a:ext>
            </a:extLst>
          </p:cNvPr>
          <p:cNvSpPr txBox="1"/>
          <p:nvPr/>
        </p:nvSpPr>
        <p:spPr>
          <a:xfrm>
            <a:off x="4320719" y="2611108"/>
            <a:ext cx="1478347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Only </a:t>
            </a:r>
            <a:r>
              <a:rPr lang="en-GB" sz="1050" b="1">
                <a:solidFill>
                  <a:srgbClr val="18A6C4"/>
                </a:solidFill>
              </a:rPr>
              <a:t>one record type</a:t>
            </a:r>
            <a:r>
              <a:rPr lang="en-GB" sz="1050">
                <a:solidFill>
                  <a:srgbClr val="18A6C4"/>
                </a:solidFill>
              </a:rPr>
              <a:t> at a time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4060A7-3646-D6E6-0FE3-2CB7B47D41B1}"/>
              </a:ext>
            </a:extLst>
          </p:cNvPr>
          <p:cNvSpPr/>
          <p:nvPr/>
        </p:nvSpPr>
        <p:spPr bwMode="auto">
          <a:xfrm>
            <a:off x="4344284" y="1851809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1EBA74BF-2C0C-C302-ACC4-0AF727B83A51}"/>
              </a:ext>
            </a:extLst>
          </p:cNvPr>
          <p:cNvCxnSpPr>
            <a:cxnSpLocks/>
            <a:stCxn id="35" idx="1"/>
            <a:endCxn id="36" idx="2"/>
          </p:cNvCxnSpPr>
          <p:nvPr/>
        </p:nvCxnSpPr>
        <p:spPr>
          <a:xfrm rot="10800000" flipH="1">
            <a:off x="4320718" y="1986481"/>
            <a:ext cx="23565" cy="832376"/>
          </a:xfrm>
          <a:prstGeom prst="curvedConnector3">
            <a:avLst>
              <a:gd name="adj1" fmla="val -970083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C5E1117-52A8-1B05-39B8-0B02EA7CB100}"/>
              </a:ext>
            </a:extLst>
          </p:cNvPr>
          <p:cNvSpPr txBox="1"/>
          <p:nvPr/>
        </p:nvSpPr>
        <p:spPr>
          <a:xfrm>
            <a:off x="5799066" y="1697939"/>
            <a:ext cx="2056070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Only </a:t>
            </a:r>
            <a:r>
              <a:rPr lang="en-GB" sz="1050" b="1">
                <a:solidFill>
                  <a:srgbClr val="18A6C4"/>
                </a:solidFill>
              </a:rPr>
              <a:t>record types </a:t>
            </a:r>
            <a:r>
              <a:rPr lang="en-GB" sz="1050">
                <a:solidFill>
                  <a:srgbClr val="18A6C4"/>
                </a:solidFill>
              </a:rPr>
              <a:t>that </a:t>
            </a:r>
            <a:r>
              <a:rPr lang="en-GB" sz="1050" b="1">
                <a:solidFill>
                  <a:srgbClr val="18A6C4"/>
                </a:solidFill>
              </a:rPr>
              <a:t>are related to a currently available record</a:t>
            </a:r>
            <a:r>
              <a:rPr lang="en-GB" sz="1050">
                <a:solidFill>
                  <a:srgbClr val="18A6C4"/>
                </a:solidFill>
              </a:rPr>
              <a:t> type are displayed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4397A6-EEFE-8FE8-D1FC-5960D403E887}"/>
              </a:ext>
            </a:extLst>
          </p:cNvPr>
          <p:cNvSpPr/>
          <p:nvPr/>
        </p:nvSpPr>
        <p:spPr bwMode="auto">
          <a:xfrm>
            <a:off x="4919142" y="158188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7" name="Connector: Elbow 138">
            <a:extLst>
              <a:ext uri="{FF2B5EF4-FFF2-40B4-BE49-F238E27FC236}">
                <a16:creationId xmlns:a16="http://schemas.microsoft.com/office/drawing/2014/main" id="{958987B0-74E6-AD38-C97D-3A4E1DC05BB2}"/>
              </a:ext>
            </a:extLst>
          </p:cNvPr>
          <p:cNvCxnSpPr>
            <a:cxnSpLocks/>
            <a:stCxn id="54" idx="0"/>
            <a:endCxn id="55" idx="6"/>
          </p:cNvCxnSpPr>
          <p:nvPr/>
        </p:nvCxnSpPr>
        <p:spPr>
          <a:xfrm rot="16200000" flipH="1" flipV="1">
            <a:off x="5993838" y="883293"/>
            <a:ext cx="18617" cy="1647908"/>
          </a:xfrm>
          <a:prstGeom prst="curvedConnector4">
            <a:avLst>
              <a:gd name="adj1" fmla="val -1079073"/>
              <a:gd name="adj2" fmla="val 81192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CDD7C7D2-838D-27E2-6679-BAF5B7E8F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0589" y="2252401"/>
            <a:ext cx="4772730" cy="304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9D68C241-8FD8-79EA-E4E1-851592FE02F1}"/>
              </a:ext>
            </a:extLst>
          </p:cNvPr>
          <p:cNvSpPr txBox="1"/>
          <p:nvPr/>
        </p:nvSpPr>
        <p:spPr>
          <a:xfrm>
            <a:off x="9795923" y="1401103"/>
            <a:ext cx="2056070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Displayed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if</a:t>
            </a:r>
            <a:r>
              <a:rPr lang="en-GB" sz="1050">
                <a:solidFill>
                  <a:srgbClr val="18A6C4"/>
                </a:solidFill>
              </a:rPr>
              <a:t> the record type you selected in the previous step relates to </a:t>
            </a:r>
            <a:r>
              <a:rPr lang="en-GB" sz="1050" b="1">
                <a:solidFill>
                  <a:srgbClr val="18A6C4"/>
                </a:solidFill>
              </a:rPr>
              <a:t>more than one record type or field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C928311-A494-59B4-11B7-222763080991}"/>
              </a:ext>
            </a:extLst>
          </p:cNvPr>
          <p:cNvSpPr/>
          <p:nvPr/>
        </p:nvSpPr>
        <p:spPr bwMode="auto">
          <a:xfrm>
            <a:off x="6827101" y="2465943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76" name="Connector: Elbow 138">
            <a:extLst>
              <a:ext uri="{FF2B5EF4-FFF2-40B4-BE49-F238E27FC236}">
                <a16:creationId xmlns:a16="http://schemas.microsoft.com/office/drawing/2014/main" id="{AF296092-B852-4FED-8F57-188D19CD3830}"/>
              </a:ext>
            </a:extLst>
          </p:cNvPr>
          <p:cNvCxnSpPr>
            <a:cxnSpLocks/>
            <a:stCxn id="74" idx="0"/>
            <a:endCxn id="75" idx="6"/>
          </p:cNvCxnSpPr>
          <p:nvPr/>
        </p:nvCxnSpPr>
        <p:spPr>
          <a:xfrm rot="16200000" flipH="1" flipV="1">
            <a:off x="8355799" y="132456"/>
            <a:ext cx="1199512" cy="3736806"/>
          </a:xfrm>
          <a:prstGeom prst="curvedConnector4">
            <a:avLst>
              <a:gd name="adj1" fmla="val -19058"/>
              <a:gd name="adj2" fmla="val 63756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446B76AB-43FB-8EB5-645B-C3CDEA939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9169" y="3166812"/>
            <a:ext cx="4772730" cy="3039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3D27E00-9BFC-B58B-D3EA-6792CC5176A0}"/>
              </a:ext>
            </a:extLst>
          </p:cNvPr>
          <p:cNvSpPr txBox="1"/>
          <p:nvPr/>
        </p:nvSpPr>
        <p:spPr>
          <a:xfrm>
            <a:off x="8414050" y="5269831"/>
            <a:ext cx="2056070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Public </a:t>
            </a:r>
            <a:r>
              <a:rPr lang="en-GB" sz="1050">
                <a:solidFill>
                  <a:srgbClr val="18A6C4"/>
                </a:solidFill>
              </a:rPr>
              <a:t>and</a:t>
            </a:r>
            <a:r>
              <a:rPr lang="en-GB" sz="1050" b="1">
                <a:solidFill>
                  <a:srgbClr val="18A6C4"/>
                </a:solidFill>
              </a:rPr>
              <a:t> personal </a:t>
            </a:r>
            <a:r>
              <a:rPr lang="en-GB" sz="1050">
                <a:solidFill>
                  <a:srgbClr val="18A6C4"/>
                </a:solidFill>
              </a:rPr>
              <a:t>views are displayed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533CEB8-1287-777E-DF99-E0534C5698E7}"/>
              </a:ext>
            </a:extLst>
          </p:cNvPr>
          <p:cNvSpPr/>
          <p:nvPr/>
        </p:nvSpPr>
        <p:spPr bwMode="auto">
          <a:xfrm>
            <a:off x="7087152" y="3978265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4" name="Connector: Elbow 138">
            <a:extLst>
              <a:ext uri="{FF2B5EF4-FFF2-40B4-BE49-F238E27FC236}">
                <a16:creationId xmlns:a16="http://schemas.microsoft.com/office/drawing/2014/main" id="{5DC7037E-258D-BCA0-F7BD-4AE3BB3DE6AA}"/>
              </a:ext>
            </a:extLst>
          </p:cNvPr>
          <p:cNvCxnSpPr>
            <a:cxnSpLocks/>
            <a:stCxn id="81" idx="0"/>
            <a:endCxn id="83" idx="6"/>
          </p:cNvCxnSpPr>
          <p:nvPr/>
        </p:nvCxnSpPr>
        <p:spPr>
          <a:xfrm rot="16200000" flipV="1">
            <a:off x="7816197" y="3643943"/>
            <a:ext cx="1156894" cy="2094882"/>
          </a:xfrm>
          <a:prstGeom prst="curvedConnector2">
            <a:avLst/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32FE67DB-4606-1BDC-26F3-E274E37AF2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3250BF82-2092-60C7-DB24-688536F434BE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5499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11BE8D-B32B-C763-E1C4-1B3F5B6B3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069" y="2088091"/>
            <a:ext cx="5520318" cy="359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F296DF-89A4-D83B-B8FC-5F6FD4EDE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4577" y="161369"/>
            <a:ext cx="5641401" cy="364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CRM admin,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customize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CRM information that is displayed in Sales Copilot to give sellers a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more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relevant view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Adaptive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4297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 settings Forms – Settings </a:t>
            </a:r>
            <a:r>
              <a:rPr lang="en-US" sz="1600" b="1" i="0" kern="1200" spc="0" baseline="0">
                <a:ln>
                  <a:noFill/>
                </a:ln>
                <a:solidFill>
                  <a:srgbClr val="C00000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(3/3)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FDC479-F57A-2250-D5DD-95A516828E1A}"/>
              </a:ext>
            </a:extLst>
          </p:cNvPr>
          <p:cNvSpPr txBox="1"/>
          <p:nvPr/>
        </p:nvSpPr>
        <p:spPr>
          <a:xfrm>
            <a:off x="8116054" y="535205"/>
            <a:ext cx="1478347" cy="25391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Change</a:t>
            </a:r>
            <a:r>
              <a:rPr lang="en-GB" sz="1050">
                <a:solidFill>
                  <a:srgbClr val="18A6C4"/>
                </a:solidFill>
              </a:rPr>
              <a:t> the view used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00422A-5BD8-C137-CB1E-92104B3268E2}"/>
              </a:ext>
            </a:extLst>
          </p:cNvPr>
          <p:cNvSpPr/>
          <p:nvPr/>
        </p:nvSpPr>
        <p:spPr bwMode="auto">
          <a:xfrm>
            <a:off x="6319813" y="789121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2" name="Connector: Elbow 138">
            <a:extLst>
              <a:ext uri="{FF2B5EF4-FFF2-40B4-BE49-F238E27FC236}">
                <a16:creationId xmlns:a16="http://schemas.microsoft.com/office/drawing/2014/main" id="{9CCCDA87-6334-06DD-C66D-8CAC393F8AE2}"/>
              </a:ext>
            </a:extLst>
          </p:cNvPr>
          <p:cNvCxnSpPr>
            <a:cxnSpLocks/>
            <a:stCxn id="37" idx="0"/>
            <a:endCxn id="41" idx="6"/>
          </p:cNvCxnSpPr>
          <p:nvPr/>
        </p:nvCxnSpPr>
        <p:spPr>
          <a:xfrm rot="16200000" flipH="1" flipV="1">
            <a:off x="7523252" y="-408183"/>
            <a:ext cx="388588" cy="2275364"/>
          </a:xfrm>
          <a:prstGeom prst="curvedConnector4">
            <a:avLst>
              <a:gd name="adj1" fmla="val -58828"/>
              <a:gd name="adj2" fmla="val 66243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AA38BA-554B-52E1-A03F-AC13BAB712D5}"/>
              </a:ext>
            </a:extLst>
          </p:cNvPr>
          <p:cNvSpPr txBox="1"/>
          <p:nvPr/>
        </p:nvSpPr>
        <p:spPr>
          <a:xfrm>
            <a:off x="10234013" y="292036"/>
            <a:ext cx="1610501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Control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editing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behaviour</a:t>
            </a:r>
            <a:r>
              <a:rPr lang="en-GB" sz="1050">
                <a:solidFill>
                  <a:srgbClr val="18A6C4"/>
                </a:solidFill>
              </a:rPr>
              <a:t> at object level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54060A7-3646-D6E6-0FE3-2CB7B47D41B1}"/>
              </a:ext>
            </a:extLst>
          </p:cNvPr>
          <p:cNvSpPr/>
          <p:nvPr/>
        </p:nvSpPr>
        <p:spPr bwMode="auto">
          <a:xfrm>
            <a:off x="9464375" y="1307567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3" name="Connector: Elbow 138">
            <a:extLst>
              <a:ext uri="{FF2B5EF4-FFF2-40B4-BE49-F238E27FC236}">
                <a16:creationId xmlns:a16="http://schemas.microsoft.com/office/drawing/2014/main" id="{1EBA74BF-2C0C-C302-ACC4-0AF727B83A51}"/>
              </a:ext>
            </a:extLst>
          </p:cNvPr>
          <p:cNvCxnSpPr>
            <a:cxnSpLocks/>
            <a:stCxn id="35" idx="1"/>
            <a:endCxn id="36" idx="2"/>
          </p:cNvCxnSpPr>
          <p:nvPr/>
        </p:nvCxnSpPr>
        <p:spPr>
          <a:xfrm rot="10800000" flipV="1">
            <a:off x="9464375" y="499785"/>
            <a:ext cx="769638" cy="942454"/>
          </a:xfrm>
          <a:prstGeom prst="curvedConnector3">
            <a:avLst>
              <a:gd name="adj1" fmla="val 129702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C5E1117-52A8-1B05-39B8-0B02EA7CB100}"/>
              </a:ext>
            </a:extLst>
          </p:cNvPr>
          <p:cNvSpPr txBox="1"/>
          <p:nvPr/>
        </p:nvSpPr>
        <p:spPr>
          <a:xfrm>
            <a:off x="10044712" y="1386620"/>
            <a:ext cx="2056070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Control editing behaviour </a:t>
            </a:r>
            <a:r>
              <a:rPr lang="en-GB" sz="1050">
                <a:solidFill>
                  <a:srgbClr val="18A6C4"/>
                </a:solidFill>
              </a:rPr>
              <a:t>at field level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C4397A6-EEFE-8FE8-D1FC-5960D403E887}"/>
              </a:ext>
            </a:extLst>
          </p:cNvPr>
          <p:cNvSpPr/>
          <p:nvPr/>
        </p:nvSpPr>
        <p:spPr bwMode="auto">
          <a:xfrm>
            <a:off x="8322330" y="2988159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7" name="Connector: Elbow 138">
            <a:extLst>
              <a:ext uri="{FF2B5EF4-FFF2-40B4-BE49-F238E27FC236}">
                <a16:creationId xmlns:a16="http://schemas.microsoft.com/office/drawing/2014/main" id="{958987B0-74E6-AD38-C97D-3A4E1DC05BB2}"/>
              </a:ext>
            </a:extLst>
          </p:cNvPr>
          <p:cNvCxnSpPr>
            <a:cxnSpLocks/>
            <a:stCxn id="54" idx="2"/>
            <a:endCxn id="55" idx="0"/>
          </p:cNvCxnSpPr>
          <p:nvPr/>
        </p:nvCxnSpPr>
        <p:spPr>
          <a:xfrm rot="5400000">
            <a:off x="9169532" y="1084943"/>
            <a:ext cx="1186041" cy="2620391"/>
          </a:xfrm>
          <a:prstGeom prst="curvedConnector3">
            <a:avLst>
              <a:gd name="adj1" fmla="val 5000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B7384D7-834F-DCA0-56CA-6F7E9C93B5DC}"/>
              </a:ext>
            </a:extLst>
          </p:cNvPr>
          <p:cNvSpPr txBox="1"/>
          <p:nvPr/>
        </p:nvSpPr>
        <p:spPr>
          <a:xfrm>
            <a:off x="8615782" y="4417038"/>
            <a:ext cx="2620391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Mark a field as </a:t>
            </a:r>
            <a:r>
              <a:rPr lang="en-GB" sz="1050" b="1">
                <a:solidFill>
                  <a:srgbClr val="18A6C4"/>
                </a:solidFill>
              </a:rPr>
              <a:t>required for Sales Copilot only </a:t>
            </a:r>
            <a:r>
              <a:rPr lang="en-GB" sz="1050" i="1">
                <a:solidFill>
                  <a:srgbClr val="18A6C4"/>
                </a:solidFill>
              </a:rPr>
              <a:t>(if it’s already required in CRM then it will be for sure required in Sales copilot and you cannot make it optional)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74ED2B9-661C-17BA-3FB0-56C181D62F83}"/>
              </a:ext>
            </a:extLst>
          </p:cNvPr>
          <p:cNvSpPr/>
          <p:nvPr/>
        </p:nvSpPr>
        <p:spPr bwMode="auto">
          <a:xfrm>
            <a:off x="8994128" y="2983397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8" name="Connector: Elbow 138">
            <a:extLst>
              <a:ext uri="{FF2B5EF4-FFF2-40B4-BE49-F238E27FC236}">
                <a16:creationId xmlns:a16="http://schemas.microsoft.com/office/drawing/2014/main" id="{DD2F8486-DEA3-83FF-D80E-91F4A404142B}"/>
              </a:ext>
            </a:extLst>
          </p:cNvPr>
          <p:cNvCxnSpPr>
            <a:cxnSpLocks/>
            <a:stCxn id="53" idx="3"/>
            <a:endCxn id="56" idx="6"/>
          </p:cNvCxnSpPr>
          <p:nvPr/>
        </p:nvCxnSpPr>
        <p:spPr>
          <a:xfrm flipH="1" flipV="1">
            <a:off x="9254179" y="3118069"/>
            <a:ext cx="1981994" cy="1668301"/>
          </a:xfrm>
          <a:prstGeom prst="curvedConnector3">
            <a:avLst>
              <a:gd name="adj1" fmla="val -11534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F8142FA-CDCD-D8E6-7DB7-7264DAC168AF}"/>
              </a:ext>
            </a:extLst>
          </p:cNvPr>
          <p:cNvSpPr txBox="1"/>
          <p:nvPr/>
        </p:nvSpPr>
        <p:spPr>
          <a:xfrm>
            <a:off x="5371925" y="3140459"/>
            <a:ext cx="1895775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Refresh data to </a:t>
            </a:r>
            <a:r>
              <a:rPr lang="en-GB" sz="1050" b="1">
                <a:solidFill>
                  <a:srgbClr val="18A6C4"/>
                </a:solidFill>
              </a:rPr>
              <a:t>get latest changes from CRM </a:t>
            </a:r>
            <a:r>
              <a:rPr lang="en-GB" sz="1050">
                <a:solidFill>
                  <a:srgbClr val="18A6C4"/>
                </a:solidFill>
              </a:rPr>
              <a:t>and apply them in Sales Copilot</a:t>
            </a:r>
            <a:endParaRPr lang="en-GB" sz="1050" i="1">
              <a:solidFill>
                <a:srgbClr val="18A6C4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A684E4B7-E5CE-C25D-6B14-891977CBECB2}"/>
              </a:ext>
            </a:extLst>
          </p:cNvPr>
          <p:cNvSpPr/>
          <p:nvPr/>
        </p:nvSpPr>
        <p:spPr bwMode="auto">
          <a:xfrm>
            <a:off x="4464643" y="2443410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8" name="Connector: Elbow 138">
            <a:extLst>
              <a:ext uri="{FF2B5EF4-FFF2-40B4-BE49-F238E27FC236}">
                <a16:creationId xmlns:a16="http://schemas.microsoft.com/office/drawing/2014/main" id="{F2F1289B-BF27-5A49-D58D-38AB84E4CDF0}"/>
              </a:ext>
            </a:extLst>
          </p:cNvPr>
          <p:cNvCxnSpPr>
            <a:cxnSpLocks/>
            <a:stCxn id="66" idx="1"/>
            <a:endCxn id="67" idx="2"/>
          </p:cNvCxnSpPr>
          <p:nvPr/>
        </p:nvCxnSpPr>
        <p:spPr>
          <a:xfrm rot="10800000">
            <a:off x="4464643" y="2578082"/>
            <a:ext cx="907282" cy="850918"/>
          </a:xfrm>
          <a:prstGeom prst="curvedConnector3">
            <a:avLst>
              <a:gd name="adj1" fmla="val 125196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F90D84A4-E51A-7128-D9D0-3E62F4CDE9FD}"/>
              </a:ext>
            </a:extLst>
          </p:cNvPr>
          <p:cNvSpPr txBox="1"/>
          <p:nvPr/>
        </p:nvSpPr>
        <p:spPr>
          <a:xfrm>
            <a:off x="6345420" y="2208749"/>
            <a:ext cx="1895775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view the </a:t>
            </a:r>
            <a:r>
              <a:rPr lang="en-GB" sz="1050" b="1">
                <a:solidFill>
                  <a:srgbClr val="18A6C4"/>
                </a:solidFill>
              </a:rPr>
              <a:t>source query </a:t>
            </a:r>
            <a:r>
              <a:rPr lang="en-GB" sz="1050">
                <a:solidFill>
                  <a:srgbClr val="18A6C4"/>
                </a:solidFill>
              </a:rPr>
              <a:t>that's used to </a:t>
            </a:r>
            <a:r>
              <a:rPr lang="en-GB" sz="1050" b="1">
                <a:solidFill>
                  <a:srgbClr val="18A6C4"/>
                </a:solidFill>
              </a:rPr>
              <a:t>filter records in a view, </a:t>
            </a:r>
            <a:r>
              <a:rPr lang="en-GB" sz="1050">
                <a:solidFill>
                  <a:srgbClr val="18A6C4"/>
                </a:solidFill>
              </a:rPr>
              <a:t>this helps to have a clear understanding</a:t>
            </a:r>
            <a:endParaRPr lang="en-GB" sz="1050" i="1">
              <a:solidFill>
                <a:srgbClr val="18A6C4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7A61185-F6D7-4924-7161-B20ADD77C5DC}"/>
              </a:ext>
            </a:extLst>
          </p:cNvPr>
          <p:cNvSpPr/>
          <p:nvPr/>
        </p:nvSpPr>
        <p:spPr bwMode="auto">
          <a:xfrm>
            <a:off x="5536536" y="2464192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1" name="Connector: Elbow 138">
            <a:extLst>
              <a:ext uri="{FF2B5EF4-FFF2-40B4-BE49-F238E27FC236}">
                <a16:creationId xmlns:a16="http://schemas.microsoft.com/office/drawing/2014/main" id="{C08BCB2A-04C5-9AAA-680B-689C6CA83147}"/>
              </a:ext>
            </a:extLst>
          </p:cNvPr>
          <p:cNvCxnSpPr>
            <a:cxnSpLocks/>
            <a:stCxn id="79" idx="0"/>
            <a:endCxn id="80" idx="2"/>
          </p:cNvCxnSpPr>
          <p:nvPr/>
        </p:nvCxnSpPr>
        <p:spPr>
          <a:xfrm rot="16200000" flipH="1" flipV="1">
            <a:off x="6219864" y="1525420"/>
            <a:ext cx="390115" cy="1756772"/>
          </a:xfrm>
          <a:prstGeom prst="curvedConnector4">
            <a:avLst>
              <a:gd name="adj1" fmla="val -58598"/>
              <a:gd name="adj2" fmla="val 8988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E4315B92-1E4B-6811-57ED-1D373610F945}"/>
              </a:ext>
            </a:extLst>
          </p:cNvPr>
          <p:cNvSpPr txBox="1"/>
          <p:nvPr/>
        </p:nvSpPr>
        <p:spPr>
          <a:xfrm>
            <a:off x="4514436" y="6151659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Key field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settings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impact search results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Dynamics 365 and Salesforce. Ensure selected key fields exist in quick find views for display.</a:t>
            </a:r>
            <a:endParaRPr lang="en-US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158BC02-EACA-1681-7897-EC5FB35013C5}"/>
              </a:ext>
            </a:extLst>
          </p:cNvPr>
          <p:cNvSpPr txBox="1"/>
          <p:nvPr/>
        </p:nvSpPr>
        <p:spPr>
          <a:xfrm>
            <a:off x="4398476" y="4768806"/>
            <a:ext cx="1664670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Select </a:t>
            </a:r>
            <a:r>
              <a:rPr lang="en-GB" sz="1050" b="1">
                <a:solidFill>
                  <a:srgbClr val="18A6C4"/>
                </a:solidFill>
              </a:rPr>
              <a:t>Key fields </a:t>
            </a:r>
            <a:r>
              <a:rPr lang="en-GB" sz="1050">
                <a:solidFill>
                  <a:srgbClr val="18A6C4"/>
                </a:solidFill>
              </a:rPr>
              <a:t>to help sellers get </a:t>
            </a:r>
            <a:r>
              <a:rPr lang="en-GB" sz="1050" b="1">
                <a:solidFill>
                  <a:srgbClr val="18A6C4"/>
                </a:solidFill>
              </a:rPr>
              <a:t>relevant context </a:t>
            </a:r>
            <a:r>
              <a:rPr lang="en-GB" sz="1050">
                <a:solidFill>
                  <a:srgbClr val="18A6C4"/>
                </a:solidFill>
              </a:rPr>
              <a:t>at glance</a:t>
            </a:r>
            <a:endParaRPr lang="en-GB" sz="1050" i="1">
              <a:solidFill>
                <a:srgbClr val="18A6C4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CA9459F-6159-E09F-8256-B295B62281C3}"/>
              </a:ext>
            </a:extLst>
          </p:cNvPr>
          <p:cNvSpPr/>
          <p:nvPr/>
        </p:nvSpPr>
        <p:spPr bwMode="auto">
          <a:xfrm>
            <a:off x="6284895" y="4000111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8" name="Connector: Elbow 138">
            <a:extLst>
              <a:ext uri="{FF2B5EF4-FFF2-40B4-BE49-F238E27FC236}">
                <a16:creationId xmlns:a16="http://schemas.microsoft.com/office/drawing/2014/main" id="{C27E1CB1-5BB9-58BD-1A80-952A65D19C65}"/>
              </a:ext>
            </a:extLst>
          </p:cNvPr>
          <p:cNvCxnSpPr>
            <a:cxnSpLocks/>
            <a:stCxn id="96" idx="1"/>
            <a:endCxn id="97" idx="6"/>
          </p:cNvCxnSpPr>
          <p:nvPr/>
        </p:nvCxnSpPr>
        <p:spPr>
          <a:xfrm rot="10800000" flipH="1">
            <a:off x="4398476" y="4134783"/>
            <a:ext cx="2146470" cy="922564"/>
          </a:xfrm>
          <a:prstGeom prst="curvedConnector5">
            <a:avLst>
              <a:gd name="adj1" fmla="val -10650"/>
              <a:gd name="adj2" fmla="val 58339"/>
              <a:gd name="adj3" fmla="val 11065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FB3C5A36-5D46-6A68-3F65-E1EB823F4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EA716FCF-18FE-7D55-30EC-6244DAAFD34B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500 </a:t>
            </a:r>
          </a:p>
        </p:txBody>
      </p:sp>
    </p:spTree>
    <p:extLst>
      <p:ext uri="{BB962C8B-B14F-4D97-AF65-F5344CB8AC3E}">
        <p14:creationId xmlns:p14="http://schemas.microsoft.com/office/powerpoint/2010/main" val="68559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5C77423-88D7-B5A8-D921-B187BB35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48" y="284284"/>
            <a:ext cx="5914947" cy="350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92333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tenant admin,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configure Sales Copilot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Microsoft 365 apps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Notifier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79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Sales Copilot for M365 apps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4315B92-1E4B-6811-57ED-1D373610F945}"/>
              </a:ext>
            </a:extLst>
          </p:cNvPr>
          <p:cNvSpPr txBox="1"/>
          <p:nvPr/>
        </p:nvSpPr>
        <p:spPr>
          <a:xfrm>
            <a:off x="4514436" y="6151659"/>
            <a:ext cx="733007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disabling the feature, notifications are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not removed from the existing emails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that are in the inbox, but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further incoming emails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will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processed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display the banner.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158BC02-EACA-1681-7897-EC5FB35013C5}"/>
              </a:ext>
            </a:extLst>
          </p:cNvPr>
          <p:cNvSpPr txBox="1"/>
          <p:nvPr/>
        </p:nvSpPr>
        <p:spPr>
          <a:xfrm>
            <a:off x="9274180" y="2041069"/>
            <a:ext cx="1664670" cy="10618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This helps users in finding Sales Copilot when interactive with external customer emails with providing a notification banner</a:t>
            </a:r>
            <a:endParaRPr lang="en-GB" sz="1050" i="1">
              <a:solidFill>
                <a:srgbClr val="18A6C4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CA9459F-6159-E09F-8256-B295B62281C3}"/>
              </a:ext>
            </a:extLst>
          </p:cNvPr>
          <p:cNvSpPr/>
          <p:nvPr/>
        </p:nvSpPr>
        <p:spPr bwMode="auto">
          <a:xfrm>
            <a:off x="9014130" y="1600695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8" name="Connector: Elbow 138">
            <a:extLst>
              <a:ext uri="{FF2B5EF4-FFF2-40B4-BE49-F238E27FC236}">
                <a16:creationId xmlns:a16="http://schemas.microsoft.com/office/drawing/2014/main" id="{C27E1CB1-5BB9-58BD-1A80-952A65D19C65}"/>
              </a:ext>
            </a:extLst>
          </p:cNvPr>
          <p:cNvCxnSpPr>
            <a:cxnSpLocks/>
            <a:stCxn id="96" idx="1"/>
            <a:endCxn id="97" idx="6"/>
          </p:cNvCxnSpPr>
          <p:nvPr/>
        </p:nvCxnSpPr>
        <p:spPr>
          <a:xfrm rot="10800000" flipH="1">
            <a:off x="9274179" y="1735368"/>
            <a:ext cx="1" cy="836617"/>
          </a:xfrm>
          <a:prstGeom prst="curvedConnector5">
            <a:avLst>
              <a:gd name="adj1" fmla="val -22860000000"/>
              <a:gd name="adj2" fmla="val 73681"/>
              <a:gd name="adj3" fmla="val 22860100000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689C184-663B-9E26-4490-AB1E897ADF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9041" y="4408297"/>
            <a:ext cx="7067913" cy="387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A0D2365-D654-87C8-7040-8824C9906367}"/>
              </a:ext>
            </a:extLst>
          </p:cNvPr>
          <p:cNvSpPr txBox="1"/>
          <p:nvPr/>
        </p:nvSpPr>
        <p:spPr>
          <a:xfrm>
            <a:off x="5621618" y="5089196"/>
            <a:ext cx="1664670" cy="41549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1">
                <a:solidFill>
                  <a:srgbClr val="18A6C4"/>
                </a:solidFill>
              </a:rPr>
              <a:t>Notification</a:t>
            </a:r>
            <a:r>
              <a:rPr lang="en-GB" sz="1050">
                <a:solidFill>
                  <a:srgbClr val="18A6C4"/>
                </a:solidFill>
              </a:rPr>
              <a:t> banner at the top of </a:t>
            </a:r>
            <a:r>
              <a:rPr lang="en-GB" sz="1050" b="1">
                <a:solidFill>
                  <a:srgbClr val="18A6C4"/>
                </a:solidFill>
              </a:rPr>
              <a:t>incoming</a:t>
            </a:r>
            <a:r>
              <a:rPr lang="en-GB" sz="1050">
                <a:solidFill>
                  <a:srgbClr val="18A6C4"/>
                </a:solidFill>
              </a:rPr>
              <a:t> </a:t>
            </a:r>
            <a:r>
              <a:rPr lang="en-GB" sz="1050" b="1">
                <a:solidFill>
                  <a:srgbClr val="18A6C4"/>
                </a:solidFill>
              </a:rPr>
              <a:t>emails</a:t>
            </a:r>
            <a:endParaRPr lang="en-GB" sz="1050" b="1" i="1">
              <a:solidFill>
                <a:srgbClr val="18A6C4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FB1FE8D-4602-C6A3-F2A6-E4908A583D9E}"/>
              </a:ext>
            </a:extLst>
          </p:cNvPr>
          <p:cNvSpPr/>
          <p:nvPr/>
        </p:nvSpPr>
        <p:spPr bwMode="auto">
          <a:xfrm>
            <a:off x="5491593" y="446911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5" name="Connector: Elbow 138">
            <a:extLst>
              <a:ext uri="{FF2B5EF4-FFF2-40B4-BE49-F238E27FC236}">
                <a16:creationId xmlns:a16="http://schemas.microsoft.com/office/drawing/2014/main" id="{EBA6328C-24FA-0AA9-F230-02835E2EDB39}"/>
              </a:ext>
            </a:extLst>
          </p:cNvPr>
          <p:cNvCxnSpPr>
            <a:cxnSpLocks/>
            <a:stCxn id="23" idx="1"/>
            <a:endCxn id="24" idx="6"/>
          </p:cNvCxnSpPr>
          <p:nvPr/>
        </p:nvCxnSpPr>
        <p:spPr>
          <a:xfrm rot="10800000" flipH="1">
            <a:off x="5621618" y="4603787"/>
            <a:ext cx="130026" cy="693159"/>
          </a:xfrm>
          <a:prstGeom prst="curvedConnector5">
            <a:avLst>
              <a:gd name="adj1" fmla="val -175811"/>
              <a:gd name="adj2" fmla="val 55271"/>
              <a:gd name="adj3" fmla="val 275811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EC7F1D-E82A-26F3-3D10-097F8991EF3F}"/>
              </a:ext>
            </a:extLst>
          </p:cNvPr>
          <p:cNvSpPr txBox="1"/>
          <p:nvPr/>
        </p:nvSpPr>
        <p:spPr>
          <a:xfrm>
            <a:off x="7966951" y="5174957"/>
            <a:ext cx="2841874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>
                <a:solidFill>
                  <a:srgbClr val="18A6C4"/>
                </a:solidFill>
              </a:rPr>
              <a:t>Displayed on a </a:t>
            </a:r>
            <a:r>
              <a:rPr lang="en-GB" sz="1050" b="1">
                <a:solidFill>
                  <a:srgbClr val="18A6C4"/>
                </a:solidFill>
              </a:rPr>
              <a:t>limited number of emails per day </a:t>
            </a:r>
            <a:r>
              <a:rPr lang="en-GB" sz="1050">
                <a:solidFill>
                  <a:srgbClr val="18A6C4"/>
                </a:solidFill>
              </a:rPr>
              <a:t>when either the incoming email is from an external email domain, or an external email address is included in the </a:t>
            </a:r>
            <a:r>
              <a:rPr lang="en-GB" sz="1050" b="1">
                <a:solidFill>
                  <a:srgbClr val="18A6C4"/>
                </a:solidFill>
              </a:rPr>
              <a:t>To</a:t>
            </a:r>
            <a:r>
              <a:rPr lang="en-GB" sz="1050">
                <a:solidFill>
                  <a:srgbClr val="18A6C4"/>
                </a:solidFill>
              </a:rPr>
              <a:t> or </a:t>
            </a:r>
            <a:r>
              <a:rPr lang="en-GB" sz="1050" b="1">
                <a:solidFill>
                  <a:srgbClr val="18A6C4"/>
                </a:solidFill>
              </a:rPr>
              <a:t>Cc</a:t>
            </a:r>
            <a:r>
              <a:rPr lang="en-GB" sz="1050">
                <a:solidFill>
                  <a:srgbClr val="18A6C4"/>
                </a:solidFill>
              </a:rPr>
              <a:t> field</a:t>
            </a:r>
            <a:endParaRPr lang="en-GB" sz="1050" i="1">
              <a:solidFill>
                <a:srgbClr val="18A6C4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88F44-B239-4421-9295-E6FC1743872F}"/>
              </a:ext>
            </a:extLst>
          </p:cNvPr>
          <p:cNvSpPr/>
          <p:nvPr/>
        </p:nvSpPr>
        <p:spPr bwMode="auto">
          <a:xfrm>
            <a:off x="7966951" y="4467757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1" name="Connector: Elbow 138">
            <a:extLst>
              <a:ext uri="{FF2B5EF4-FFF2-40B4-BE49-F238E27FC236}">
                <a16:creationId xmlns:a16="http://schemas.microsoft.com/office/drawing/2014/main" id="{52C915C8-97FB-A289-C028-D67089B6DFEB}"/>
              </a:ext>
            </a:extLst>
          </p:cNvPr>
          <p:cNvCxnSpPr>
            <a:cxnSpLocks/>
            <a:stCxn id="29" idx="1"/>
            <a:endCxn id="30" idx="6"/>
          </p:cNvCxnSpPr>
          <p:nvPr/>
        </p:nvCxnSpPr>
        <p:spPr>
          <a:xfrm rot="10800000" flipH="1">
            <a:off x="7966950" y="4602429"/>
            <a:ext cx="260051" cy="941860"/>
          </a:xfrm>
          <a:prstGeom prst="curvedConnector5">
            <a:avLst>
              <a:gd name="adj1" fmla="val -87906"/>
              <a:gd name="adj2" fmla="val 62457"/>
              <a:gd name="adj3" fmla="val 187906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CB3D7486-5BAA-D39A-4A28-7F8F0825A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50F19432-DC11-1987-4BEB-65CFCC5CD83D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600 </a:t>
            </a:r>
          </a:p>
        </p:txBody>
      </p:sp>
    </p:spTree>
    <p:extLst>
      <p:ext uri="{BB962C8B-B14F-4D97-AF65-F5344CB8AC3E}">
        <p14:creationId xmlns:p14="http://schemas.microsoft.com/office/powerpoint/2010/main" val="97386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3D158A-B456-3075-38CA-F88C4BDFA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27" y="100954"/>
            <a:ext cx="6542280" cy="426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F0A589-FB84-38EC-1B82-3C0ECF8CB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24" y="3625223"/>
            <a:ext cx="4489019" cy="2927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86232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tenant admin, I possess the capability to enable Copilot,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progressively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extending its functionality to specific groups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based on evolving requirements.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Vigilant admin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155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Exposure of Copilot capabilities 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rgbClr val="18A6C4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18A6C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F158BC02-EACA-1681-7897-EC5FB35013C5}"/>
              </a:ext>
            </a:extLst>
          </p:cNvPr>
          <p:cNvSpPr txBox="1"/>
          <p:nvPr/>
        </p:nvSpPr>
        <p:spPr>
          <a:xfrm>
            <a:off x="8575885" y="2653309"/>
            <a:ext cx="1624006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18A6C4"/>
                </a:solidFill>
              </a:rPr>
              <a:t>Enable Copilot for the </a:t>
            </a:r>
            <a:r>
              <a:rPr lang="en-GB" sz="1050" b="1" dirty="0">
                <a:solidFill>
                  <a:srgbClr val="18A6C4"/>
                </a:solidFill>
              </a:rPr>
              <a:t>entire</a:t>
            </a:r>
            <a:r>
              <a:rPr lang="en-GB" sz="1050" dirty="0">
                <a:solidFill>
                  <a:srgbClr val="18A6C4"/>
                </a:solidFill>
              </a:rPr>
              <a:t> </a:t>
            </a:r>
            <a:r>
              <a:rPr lang="en-GB" sz="1050" b="1" dirty="0">
                <a:solidFill>
                  <a:srgbClr val="18A6C4"/>
                </a:solidFill>
              </a:rPr>
              <a:t>organisation</a:t>
            </a:r>
            <a:r>
              <a:rPr lang="en-GB" sz="1050" dirty="0">
                <a:solidFill>
                  <a:srgbClr val="18A6C4"/>
                </a:solidFill>
              </a:rPr>
              <a:t>, </a:t>
            </a:r>
            <a:r>
              <a:rPr lang="en-GB" sz="1050" b="1" dirty="0">
                <a:solidFill>
                  <a:srgbClr val="18A6C4"/>
                </a:solidFill>
              </a:rPr>
              <a:t>only</a:t>
            </a:r>
            <a:r>
              <a:rPr lang="en-GB" sz="1050" dirty="0">
                <a:solidFill>
                  <a:srgbClr val="18A6C4"/>
                </a:solidFill>
              </a:rPr>
              <a:t> </a:t>
            </a:r>
            <a:r>
              <a:rPr lang="en-GB" sz="1050" b="1" dirty="0">
                <a:solidFill>
                  <a:srgbClr val="18A6C4"/>
                </a:solidFill>
              </a:rPr>
              <a:t>a</a:t>
            </a:r>
            <a:r>
              <a:rPr lang="en-GB" sz="1050" dirty="0">
                <a:solidFill>
                  <a:srgbClr val="18A6C4"/>
                </a:solidFill>
              </a:rPr>
              <a:t> </a:t>
            </a:r>
            <a:r>
              <a:rPr lang="en-GB" sz="1050" b="1" dirty="0">
                <a:solidFill>
                  <a:srgbClr val="18A6C4"/>
                </a:solidFill>
              </a:rPr>
              <a:t>group</a:t>
            </a:r>
            <a:r>
              <a:rPr lang="en-GB" sz="1050" dirty="0">
                <a:solidFill>
                  <a:srgbClr val="18A6C4"/>
                </a:solidFill>
              </a:rPr>
              <a:t> or all </a:t>
            </a:r>
            <a:r>
              <a:rPr lang="en-GB" sz="1050" b="1" dirty="0">
                <a:solidFill>
                  <a:srgbClr val="18A6C4"/>
                </a:solidFill>
              </a:rPr>
              <a:t>except</a:t>
            </a:r>
            <a:r>
              <a:rPr lang="en-GB" sz="1050" dirty="0">
                <a:solidFill>
                  <a:srgbClr val="18A6C4"/>
                </a:solidFill>
              </a:rPr>
              <a:t> </a:t>
            </a:r>
            <a:r>
              <a:rPr lang="en-GB" sz="1050" b="1" dirty="0">
                <a:solidFill>
                  <a:srgbClr val="18A6C4"/>
                </a:solidFill>
              </a:rPr>
              <a:t>a</a:t>
            </a:r>
            <a:r>
              <a:rPr lang="en-GB" sz="1050" dirty="0">
                <a:solidFill>
                  <a:srgbClr val="18A6C4"/>
                </a:solidFill>
              </a:rPr>
              <a:t> </a:t>
            </a:r>
            <a:r>
              <a:rPr lang="en-GB" sz="1050" b="1" dirty="0">
                <a:solidFill>
                  <a:srgbClr val="18A6C4"/>
                </a:solidFill>
              </a:rPr>
              <a:t>group</a:t>
            </a:r>
            <a:endParaRPr lang="en-GB" sz="1050" b="1" i="1" dirty="0">
              <a:solidFill>
                <a:srgbClr val="18A6C4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CA9459F-6159-E09F-8256-B295B62281C3}"/>
              </a:ext>
            </a:extLst>
          </p:cNvPr>
          <p:cNvSpPr/>
          <p:nvPr/>
        </p:nvSpPr>
        <p:spPr bwMode="auto">
          <a:xfrm>
            <a:off x="6183897" y="2631904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98" name="Connector: Elbow 138">
            <a:extLst>
              <a:ext uri="{FF2B5EF4-FFF2-40B4-BE49-F238E27FC236}">
                <a16:creationId xmlns:a16="http://schemas.microsoft.com/office/drawing/2014/main" id="{C27E1CB1-5BB9-58BD-1A80-952A65D19C65}"/>
              </a:ext>
            </a:extLst>
          </p:cNvPr>
          <p:cNvCxnSpPr>
            <a:cxnSpLocks/>
            <a:stCxn id="96" idx="1"/>
            <a:endCxn id="97" idx="7"/>
          </p:cNvCxnSpPr>
          <p:nvPr/>
        </p:nvCxnSpPr>
        <p:spPr>
          <a:xfrm rot="10800000">
            <a:off x="6405865" y="2671349"/>
            <a:ext cx="2170021" cy="351293"/>
          </a:xfrm>
          <a:prstGeom prst="curvedConnector4">
            <a:avLst>
              <a:gd name="adj1" fmla="val 49122"/>
              <a:gd name="adj2" fmla="val 165074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EC7F1D-E82A-26F3-3D10-097F8991EF3F}"/>
              </a:ext>
            </a:extLst>
          </p:cNvPr>
          <p:cNvSpPr txBox="1"/>
          <p:nvPr/>
        </p:nvSpPr>
        <p:spPr>
          <a:xfrm>
            <a:off x="4587507" y="5593037"/>
            <a:ext cx="1818358" cy="5770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dirty="0">
                <a:solidFill>
                  <a:srgbClr val="18A6C4"/>
                </a:solidFill>
              </a:rPr>
              <a:t>Non-admin users will see that this is managed by </a:t>
            </a:r>
            <a:r>
              <a:rPr lang="en-GB" sz="1050" b="1" dirty="0">
                <a:solidFill>
                  <a:srgbClr val="18A6C4"/>
                </a:solidFill>
              </a:rPr>
              <a:t>a tenant admin</a:t>
            </a:r>
            <a:endParaRPr lang="en-GB" sz="1050" b="1" i="1" dirty="0">
              <a:solidFill>
                <a:srgbClr val="18A6C4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88F44-B239-4421-9295-E6FC1743872F}"/>
              </a:ext>
            </a:extLst>
          </p:cNvPr>
          <p:cNvSpPr/>
          <p:nvPr/>
        </p:nvSpPr>
        <p:spPr bwMode="auto">
          <a:xfrm>
            <a:off x="7966951" y="4467757"/>
            <a:ext cx="260051" cy="269343"/>
          </a:xfrm>
          <a:prstGeom prst="ellipse">
            <a:avLst/>
          </a:prstGeom>
          <a:solidFill>
            <a:srgbClr val="18A6C4">
              <a:alpha val="36863"/>
            </a:srgbClr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1" name="Connector: Elbow 138">
            <a:extLst>
              <a:ext uri="{FF2B5EF4-FFF2-40B4-BE49-F238E27FC236}">
                <a16:creationId xmlns:a16="http://schemas.microsoft.com/office/drawing/2014/main" id="{52C915C8-97FB-A289-C028-D67089B6DFEB}"/>
              </a:ext>
            </a:extLst>
          </p:cNvPr>
          <p:cNvCxnSpPr>
            <a:cxnSpLocks/>
            <a:stCxn id="29" idx="1"/>
            <a:endCxn id="30" idx="6"/>
          </p:cNvCxnSpPr>
          <p:nvPr/>
        </p:nvCxnSpPr>
        <p:spPr>
          <a:xfrm rot="10800000" flipH="1">
            <a:off x="4587506" y="4602430"/>
            <a:ext cx="3639495" cy="1279149"/>
          </a:xfrm>
          <a:prstGeom prst="curvedConnector5">
            <a:avLst>
              <a:gd name="adj1" fmla="val -6281"/>
              <a:gd name="adj2" fmla="val 56015"/>
              <a:gd name="adj3" fmla="val 106281"/>
            </a:avLst>
          </a:prstGeom>
          <a:ln>
            <a:solidFill>
              <a:srgbClr val="18A6C4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CB3D7486-5BAA-D39A-4A28-7F8F0825A0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4" name="Rectangle: Top Corners One Rounded and One Snipped 13">
            <a:extLst>
              <a:ext uri="{FF2B5EF4-FFF2-40B4-BE49-F238E27FC236}">
                <a16:creationId xmlns:a16="http://schemas.microsoft.com/office/drawing/2014/main" id="{50F19432-DC11-1987-4BEB-65CFCC5CD83D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700 </a:t>
            </a:r>
          </a:p>
        </p:txBody>
      </p:sp>
    </p:spTree>
    <p:extLst>
      <p:ext uri="{BB962C8B-B14F-4D97-AF65-F5344CB8AC3E}">
        <p14:creationId xmlns:p14="http://schemas.microsoft.com/office/powerpoint/2010/main" val="3314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D4B8F65-0191-BEE1-8B4E-580ED150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184" y="320117"/>
            <a:ext cx="1529827" cy="446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68475" y="5612063"/>
            <a:ext cx="698149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now has the option to try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generating a new response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retain the last version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of a reply to find the perfect response.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have the option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try again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if the generated reply doesn't satisfy me, as well as the ability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restore the last version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or completely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start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over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Meticulous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812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AI-Assisted Sales Email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 (2/2)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E930B-2ECA-D2ED-02D9-9ACD145DF1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80"/>
          <a:stretch/>
        </p:blipFill>
        <p:spPr>
          <a:xfrm>
            <a:off x="5127411" y="320117"/>
            <a:ext cx="1543005" cy="446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7191917" y="4202278"/>
            <a:ext cx="1072254" cy="4275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Try again generating a new reply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E59BA6B-A4D3-14F4-7040-BD78DC16E51B}"/>
              </a:ext>
            </a:extLst>
          </p:cNvPr>
          <p:cNvSpPr/>
          <p:nvPr/>
        </p:nvSpPr>
        <p:spPr>
          <a:xfrm>
            <a:off x="10260691" y="2931624"/>
            <a:ext cx="1072254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Restore the latest version or Start over</a:t>
            </a:r>
            <a:endParaRPr lang="en-GB" sz="1050">
              <a:solidFill>
                <a:srgbClr val="474091"/>
              </a:solidFill>
            </a:endParaRP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5655684" y="3720422"/>
            <a:ext cx="1072254" cy="834048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5754078" y="4052933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2"/>
            <a:endCxn id="147" idx="4"/>
          </p:cNvCxnSpPr>
          <p:nvPr/>
        </p:nvCxnSpPr>
        <p:spPr>
          <a:xfrm rot="5400000" flipH="1">
            <a:off x="6652311" y="3554069"/>
            <a:ext cx="307526" cy="1843940"/>
          </a:xfrm>
          <a:prstGeom prst="curvedConnector3">
            <a:avLst>
              <a:gd name="adj1" fmla="val -74335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7C771A-64E8-525F-EE6B-C15D04DBC342}"/>
              </a:ext>
            </a:extLst>
          </p:cNvPr>
          <p:cNvSpPr/>
          <p:nvPr/>
        </p:nvSpPr>
        <p:spPr bwMode="auto">
          <a:xfrm>
            <a:off x="8879031" y="3812348"/>
            <a:ext cx="993700" cy="63817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9549302" y="4120543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4" name="Connector: Elbow 138">
            <a:extLst>
              <a:ext uri="{FF2B5EF4-FFF2-40B4-BE49-F238E27FC236}">
                <a16:creationId xmlns:a16="http://schemas.microsoft.com/office/drawing/2014/main" id="{D5FC4C2B-DC7D-8765-6B58-DCDA0351578B}"/>
              </a:ext>
            </a:extLst>
          </p:cNvPr>
          <p:cNvCxnSpPr>
            <a:cxnSpLocks/>
            <a:stCxn id="157" idx="2"/>
            <a:endCxn id="146" idx="4"/>
          </p:cNvCxnSpPr>
          <p:nvPr/>
        </p:nvCxnSpPr>
        <p:spPr>
          <a:xfrm rot="5400000">
            <a:off x="9670964" y="3264032"/>
            <a:ext cx="1134218" cy="1117490"/>
          </a:xfrm>
          <a:prstGeom prst="curvedConnector3">
            <a:avLst>
              <a:gd name="adj1" fmla="val 120155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B01F1717-872E-8DF9-2326-4A45AAF8DA15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47DDD-E8E6-3287-784D-990F0E8468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0CA12-8CB6-601B-E6D7-5F1D9F9BCA40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578EA6-396F-60E8-0D85-34B74DBF86F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1A417882-B6A5-A259-93D9-82909F59568A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4EC60-EFFD-64DD-DE26-E49A79F30986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45072A5-45E5-369B-C3D0-9FBB25E0633C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5EAA8BC-A64F-BB73-0218-2D2E1D96D8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4" name="Graphic 13" descr="Star with solid fill">
            <a:extLst>
              <a:ext uri="{FF2B5EF4-FFF2-40B4-BE49-F238E27FC236}">
                <a16:creationId xmlns:a16="http://schemas.microsoft.com/office/drawing/2014/main" id="{13587A0F-5490-F4B4-0421-2515DDB4EE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9" name="Rectangle: Top Corners One Rounded and One Snipped 18">
            <a:extLst>
              <a:ext uri="{FF2B5EF4-FFF2-40B4-BE49-F238E27FC236}">
                <a16:creationId xmlns:a16="http://schemas.microsoft.com/office/drawing/2014/main" id="{4E1AF457-85F9-98DB-B7AC-7BDC56E2E36F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300 </a:t>
            </a:r>
          </a:p>
        </p:txBody>
      </p:sp>
    </p:spTree>
    <p:extLst>
      <p:ext uri="{BB962C8B-B14F-4D97-AF65-F5344CB8AC3E}">
        <p14:creationId xmlns:p14="http://schemas.microsoft.com/office/powerpoint/2010/main" val="196531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642120" y="2646465"/>
            <a:ext cx="1188720" cy="1188720"/>
            <a:chOff x="6396664" y="650901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grpFill/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  <a:grpFill/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  <a:grpFill/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283084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64079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cxnSpLocks/>
            <a:endCxn id="9" idx="6"/>
          </p:cNvCxnSpPr>
          <p:nvPr/>
        </p:nvCxnSpPr>
        <p:spPr>
          <a:xfrm>
            <a:off x="8273775" y="32408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F3D167D-B84E-E656-E189-A7236F992569}"/>
              </a:ext>
            </a:extLst>
          </p:cNvPr>
          <p:cNvGrpSpPr/>
          <p:nvPr/>
        </p:nvGrpSpPr>
        <p:grpSpPr>
          <a:xfrm>
            <a:off x="8897491" y="2646456"/>
            <a:ext cx="1188720" cy="1188720"/>
            <a:chOff x="4584253" y="650901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61EBDB-E6F3-8234-76B2-EB8C33543824}"/>
                </a:ext>
              </a:extLst>
            </p:cNvPr>
            <p:cNvGrpSpPr/>
            <p:nvPr/>
          </p:nvGrpSpPr>
          <p:grpSpPr>
            <a:xfrm flipH="1">
              <a:off x="4584253" y="650901"/>
              <a:ext cx="1188720" cy="1188720"/>
              <a:chOff x="3949907" y="1364105"/>
              <a:chExt cx="1116768" cy="1116768"/>
            </a:xfrm>
            <a:grpFill/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173C0310-9F4D-702A-0C89-64D953A7CA47}"/>
                  </a:ext>
                </a:extLst>
              </p:cNvPr>
              <p:cNvSpPr/>
              <p:nvPr/>
            </p:nvSpPr>
            <p:spPr>
              <a:xfrm>
                <a:off x="3949907" y="1364105"/>
                <a:ext cx="1116768" cy="11167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hlinkClick r:id="" action="ppaction://noaction"/>
                <a:extLst>
                  <a:ext uri="{FF2B5EF4-FFF2-40B4-BE49-F238E27FC236}">
                    <a16:creationId xmlns:a16="http://schemas.microsoft.com/office/drawing/2014/main" id="{59540BC6-B16D-E6EE-2C65-99FED8696F25}"/>
                  </a:ext>
                </a:extLst>
              </p:cNvPr>
              <p:cNvSpPr/>
              <p:nvPr/>
            </p:nvSpPr>
            <p:spPr>
              <a:xfrm>
                <a:off x="3987383" y="1401581"/>
                <a:ext cx="1041816" cy="10418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7A8ECC-5791-C54F-9F4E-04B1F77A4713}"/>
                </a:ext>
              </a:extLst>
            </p:cNvPr>
            <p:cNvSpPr txBox="1"/>
            <p:nvPr/>
          </p:nvSpPr>
          <p:spPr>
            <a:xfrm>
              <a:off x="4748431" y="1266102"/>
              <a:ext cx="860364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Monitoring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459987" y="3240816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4196" y="2886455"/>
            <a:ext cx="335312" cy="335312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9969E904-4B9E-72FB-319B-1560B5D4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3411" y="3960804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A76EE582-996C-998B-45D8-AE17049CAD88}"/>
              </a:ext>
            </a:extLst>
          </p:cNvPr>
          <p:cNvSpPr/>
          <p:nvPr/>
        </p:nvSpPr>
        <p:spPr>
          <a:xfrm>
            <a:off x="7205362" y="3939553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b="1" dirty="0">
                <a:solidFill>
                  <a:schemeClr val="accent4"/>
                </a:solidFill>
              </a:rPr>
              <a:t>700</a:t>
            </a:r>
          </a:p>
        </p:txBody>
      </p:sp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DD5D7EF-6CE0-1E98-0A34-CBAB5B212850}"/>
              </a:ext>
            </a:extLst>
          </p:cNvPr>
          <p:cNvSpPr/>
          <p:nvPr/>
        </p:nvSpPr>
        <p:spPr>
          <a:xfrm>
            <a:off x="7220142" y="233879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F268AB-C227-BB51-A211-FE32C147B381}"/>
              </a:ext>
            </a:extLst>
          </p:cNvPr>
          <p:cNvGrpSpPr/>
          <p:nvPr/>
        </p:nvGrpSpPr>
        <p:grpSpPr>
          <a:xfrm>
            <a:off x="3445653" y="2667713"/>
            <a:ext cx="1188720" cy="1188720"/>
            <a:chOff x="8209077" y="650898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0B3682-A43D-29E6-96A9-1E1D9603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grpFill/>
            <a:effectLst/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DF55125-4DB7-1502-74B3-1EA1846AC33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  <a:grpFill/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9BD73DE-A726-5638-3C15-6D1E306D96B9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375C2B6-791E-B7B8-623B-75D10D67C48F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F2C1020-2A2D-346A-F14A-5B8021870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  <a:grpFill/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38494B-B674-E6AC-D815-B0318BCB03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320FA-DF00-1933-9A5C-4E653EB31AB1}"/>
              </a:ext>
            </a:extLst>
          </p:cNvPr>
          <p:cNvGrpSpPr/>
          <p:nvPr/>
        </p:nvGrpSpPr>
        <p:grpSpPr>
          <a:xfrm>
            <a:off x="5258089" y="2686909"/>
            <a:ext cx="1188720" cy="1190447"/>
            <a:chOff x="10027277" y="627528"/>
            <a:chExt cx="1188720" cy="1190447"/>
          </a:xfrm>
          <a:solidFill>
            <a:schemeClr val="bg2">
              <a:lumMod val="75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0BD6F-5B79-9B6F-BC5A-767BAF049394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874E25-7CE3-E3A1-C88B-409D3061EFB7}"/>
                </a:ext>
              </a:extLst>
            </p:cNvPr>
            <p:cNvGrpSpPr/>
            <p:nvPr/>
          </p:nvGrpSpPr>
          <p:grpSpPr>
            <a:xfrm>
              <a:off x="10027277" y="627528"/>
              <a:ext cx="1188000" cy="1188000"/>
              <a:chOff x="10017885" y="649171"/>
              <a:chExt cx="1188000" cy="1188000"/>
            </a:xfrm>
            <a:grpFill/>
            <a:effectLst/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0C77A1B-3749-5827-2C39-8A21777A65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17885" y="649171"/>
                <a:ext cx="1188000" cy="1188000"/>
                <a:chOff x="928960" y="5380216"/>
                <a:chExt cx="523183" cy="523183"/>
              </a:xfrm>
              <a:grpFill/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1" name="Oval 3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B09ED94-DB67-F655-5D33-1BA19D98551E}"/>
                    </a:ext>
                  </a:extLst>
                </p:cNvPr>
                <p:cNvSpPr/>
                <p:nvPr/>
              </p:nvSpPr>
              <p:spPr>
                <a:xfrm flipH="1">
                  <a:off x="928960" y="5380216"/>
                  <a:ext cx="523183" cy="52318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ABCF8BC-ED9C-66E2-386A-C5824F04B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C602FC-3B77-C6DD-5ABE-0FFFBEEDDF04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AF946F1-2B2C-1451-593C-170A25842F73}"/>
              </a:ext>
            </a:extLst>
          </p:cNvPr>
          <p:cNvGrpSpPr/>
          <p:nvPr/>
        </p:nvGrpSpPr>
        <p:grpSpPr>
          <a:xfrm flipH="1">
            <a:off x="7086269" y="2663967"/>
            <a:ext cx="1188720" cy="1188720"/>
            <a:chOff x="2473376" y="1364105"/>
            <a:chExt cx="1116768" cy="1116768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6DB0184-6F8D-4A13-7014-FD948AE32413}"/>
                </a:ext>
              </a:extLst>
            </p:cNvPr>
            <p:cNvSpPr/>
            <p:nvPr/>
          </p:nvSpPr>
          <p:spPr>
            <a:xfrm>
              <a:off x="2473376" y="1364105"/>
              <a:ext cx="1116768" cy="1116768"/>
            </a:xfrm>
            <a:prstGeom prst="ellipse">
              <a:avLst/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hlinkClick r:id="" action="ppaction://noaction"/>
              <a:extLst>
                <a:ext uri="{FF2B5EF4-FFF2-40B4-BE49-F238E27FC236}">
                  <a16:creationId xmlns:a16="http://schemas.microsoft.com/office/drawing/2014/main" id="{7B2297F7-26CF-B226-942B-B87A21C63674}"/>
                </a:ext>
              </a:extLst>
            </p:cNvPr>
            <p:cNvSpPr/>
            <p:nvPr/>
          </p:nvSpPr>
          <p:spPr>
            <a:xfrm>
              <a:off x="2510852" y="1401581"/>
              <a:ext cx="1041816" cy="1041816"/>
            </a:xfrm>
            <a:prstGeom prst="ellipse">
              <a:avLst/>
            </a:prstGeom>
            <a:solidFill>
              <a:srgbClr val="16A6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F1C7CF-6AD7-104D-74F2-390628975701}"/>
              </a:ext>
            </a:extLst>
          </p:cNvPr>
          <p:cNvSpPr txBox="1"/>
          <p:nvPr/>
        </p:nvSpPr>
        <p:spPr>
          <a:xfrm>
            <a:off x="7180245" y="3314365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Administration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A99C86D-4FF0-3CFC-11CA-9F2010946E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38942" y="2956084"/>
            <a:ext cx="335312" cy="3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4EBAE9-7F8F-CFAF-20A7-80DBA53F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64" y="812940"/>
            <a:ext cx="6694279" cy="3982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88127" y="5582024"/>
            <a:ext cx="698149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Anne needs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access the M365 admin centre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open settings, navigate to Integrated apps, and then check the usage data to assess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adoption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usage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of Microsoft Sales Copilot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an administrator,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monitor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share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usage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of Microsoft Sales Copilot with sales managers.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2A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Admin supervisor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A58A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171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Check usage data in M365 steps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1"/>
            <a:endCxn id="146" idx="2"/>
          </p:cNvCxnSpPr>
          <p:nvPr/>
        </p:nvCxnSpPr>
        <p:spPr>
          <a:xfrm rot="10800000" flipH="1">
            <a:off x="6353372" y="4578717"/>
            <a:ext cx="2046584" cy="517732"/>
          </a:xfrm>
          <a:prstGeom prst="curvedConnector3">
            <a:avLst>
              <a:gd name="adj1" fmla="val -11170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7827361" y="3633050"/>
            <a:ext cx="1145190" cy="1162491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2A58AC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8399956" y="4444045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6353372" y="4831219"/>
            <a:ext cx="3266878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2A58AC"/>
                </a:solidFill>
              </a:rPr>
              <a:t>Settings</a:t>
            </a:r>
            <a:r>
              <a:rPr lang="en-GB" sz="1050" b="1">
                <a:solidFill>
                  <a:srgbClr val="2A58AC"/>
                </a:solidFill>
              </a:rPr>
              <a:t> -&gt; </a:t>
            </a:r>
            <a:r>
              <a:rPr lang="en-GB" sz="1050">
                <a:solidFill>
                  <a:srgbClr val="2A58AC"/>
                </a:solidFill>
              </a:rPr>
              <a:t>Integrated</a:t>
            </a:r>
            <a:r>
              <a:rPr lang="en-GB" sz="1050" b="1">
                <a:solidFill>
                  <a:srgbClr val="2A58AC"/>
                </a:solidFill>
              </a:rPr>
              <a:t> </a:t>
            </a:r>
            <a:r>
              <a:rPr lang="en-GB" sz="1050">
                <a:solidFill>
                  <a:srgbClr val="2A58AC"/>
                </a:solidFill>
              </a:rPr>
              <a:t>Apps</a:t>
            </a:r>
            <a:r>
              <a:rPr lang="en-GB" sz="1050" b="1">
                <a:solidFill>
                  <a:srgbClr val="2A58AC"/>
                </a:solidFill>
              </a:rPr>
              <a:t> -&gt; </a:t>
            </a:r>
            <a:r>
              <a:rPr lang="en-GB" sz="1050">
                <a:solidFill>
                  <a:srgbClr val="2A58AC"/>
                </a:solidFill>
              </a:rPr>
              <a:t>Check</a:t>
            </a:r>
            <a:r>
              <a:rPr lang="en-GB" sz="1050" b="1">
                <a:solidFill>
                  <a:srgbClr val="2A58AC"/>
                </a:solidFill>
              </a:rPr>
              <a:t> </a:t>
            </a:r>
            <a:r>
              <a:rPr lang="en-GB" sz="1050">
                <a:solidFill>
                  <a:srgbClr val="2A58AC"/>
                </a:solidFill>
              </a:rPr>
              <a:t>usage</a:t>
            </a:r>
            <a:r>
              <a:rPr lang="en-GB" sz="1050" b="1">
                <a:solidFill>
                  <a:srgbClr val="2A58AC"/>
                </a:solidFill>
              </a:rPr>
              <a:t> </a:t>
            </a:r>
            <a:r>
              <a:rPr lang="en-GB" sz="1050">
                <a:solidFill>
                  <a:srgbClr val="2A58AC"/>
                </a:solidFill>
              </a:rPr>
              <a:t>data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rgbClr val="2A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2A58A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4" name="Graphic 13" descr="Star with solid fill">
            <a:extLst>
              <a:ext uri="{FF2B5EF4-FFF2-40B4-BE49-F238E27FC236}">
                <a16:creationId xmlns:a16="http://schemas.microsoft.com/office/drawing/2014/main" id="{DB79EEBD-06C5-E9FE-F623-30995471BD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83283238-613C-976C-F0D3-D83B21CCAFAA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100 </a:t>
            </a:r>
          </a:p>
        </p:txBody>
      </p:sp>
    </p:spTree>
    <p:extLst>
      <p:ext uri="{BB962C8B-B14F-4D97-AF65-F5344CB8AC3E}">
        <p14:creationId xmlns:p14="http://schemas.microsoft.com/office/powerpoint/2010/main" val="28166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5DA5445-0970-DBE6-ED09-DAD293C38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24" y="232357"/>
            <a:ext cx="4103794" cy="492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84A68A-5DD9-E856-BE85-55BDCA1D5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78"/>
          <a:stretch/>
        </p:blipFill>
        <p:spPr>
          <a:xfrm>
            <a:off x="8622110" y="5280199"/>
            <a:ext cx="3253244" cy="116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482773" y="5366201"/>
            <a:ext cx="3441448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Anne needs to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download the report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Excel format for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sharing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with sales managers. She also needs to analyse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time chart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host product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date range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assess whether sellers are actively using it and determine if any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adoption improvements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are necessary.</a:t>
            </a: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an administrator, I need to track Sales Copilot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usage by users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monitor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the number of active users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per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host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product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and analyse usage data within specific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date ranges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2A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prstClr val="white"/>
                </a:solidFill>
                <a:latin typeface="Calibri" panose="020F0502020204030204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600"/>
              </a:spcAft>
              <a:defRPr/>
            </a:pPr>
            <a:r>
              <a:rPr lang="en-US" sz="2000" b="1">
                <a:latin typeface="Segoe UI Semibold" panose="020B0502040204020203" pitchFamily="34" charset="0"/>
                <a:cs typeface="Segoe UI Semibold" panose="020B0502040204020203" pitchFamily="34" charset="0"/>
              </a:rPr>
              <a:t>Admin supervisor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366382" y="409540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A58A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295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Check usage data in M365 results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228625" y="1198986"/>
            <a:ext cx="5870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8" y="1198986"/>
            <a:ext cx="5806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Flow of work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8677757" y="1333262"/>
            <a:ext cx="1206268" cy="609861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2A58AC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9280891" y="1515394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10654644" y="1315498"/>
            <a:ext cx="1324531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2A58AC"/>
                </a:solidFill>
              </a:rPr>
              <a:t>Adjust the </a:t>
            </a:r>
            <a:r>
              <a:rPr lang="en-GB" sz="1050" b="1">
                <a:solidFill>
                  <a:srgbClr val="2A58AC"/>
                </a:solidFill>
              </a:rPr>
              <a:t>Date</a:t>
            </a:r>
            <a:r>
              <a:rPr lang="en-GB" sz="1050">
                <a:solidFill>
                  <a:srgbClr val="2A58AC"/>
                </a:solidFill>
              </a:rPr>
              <a:t> </a:t>
            </a:r>
            <a:r>
              <a:rPr lang="en-GB" sz="1050" b="1">
                <a:solidFill>
                  <a:srgbClr val="2A58AC"/>
                </a:solidFill>
              </a:rPr>
              <a:t>range</a:t>
            </a:r>
            <a:r>
              <a:rPr lang="en-GB" sz="1050">
                <a:solidFill>
                  <a:srgbClr val="2A58AC"/>
                </a:solidFill>
              </a:rPr>
              <a:t> 7days, 30 days or 90 days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9423689-3FCF-EEDC-E053-B08FCBC2D5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1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6416"/>
            <a:ext cx="585216" cy="585216"/>
          </a:xfrm>
          <a:prstGeom prst="rect">
            <a:avLst/>
          </a:prstGeom>
          <a:ln>
            <a:noFill/>
          </a:ln>
          <a:effectLst>
            <a:outerShdw blurRad="127000" dist="38100" dir="3600000" sx="105000" sy="105000" algn="tl" rotWithShape="0">
              <a:prstClr val="black">
                <a:alpha val="16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0EA606D-3767-EA39-247B-2C28C47C1D19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E5D-C809-7FA9-06A3-078EC1AD70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3AD3DF-A61F-4131-AE18-EB1C35C16A98}"/>
              </a:ext>
            </a:extLst>
          </p:cNvPr>
          <p:cNvSpPr txBox="1"/>
          <p:nvPr/>
        </p:nvSpPr>
        <p:spPr>
          <a:xfrm>
            <a:off x="2266022" y="1198986"/>
            <a:ext cx="91554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3833A5-EA70-2740-7DAD-61EFC58938EA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DBBD7B6-2D95-BAC4-A51C-89051A4CA065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rgbClr val="2A5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3D14-9E01-D468-AB9E-3B16E0F5BF07}"/>
              </a:ext>
            </a:extLst>
          </p:cNvPr>
          <p:cNvSpPr txBox="1"/>
          <p:nvPr/>
        </p:nvSpPr>
        <p:spPr>
          <a:xfrm>
            <a:off x="3062939" y="1198986"/>
            <a:ext cx="7477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>
                <a:solidFill>
                  <a:srgbClr val="2A58A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4C1035-E949-232C-D62E-C1352353A38D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9F7E349-6527-9BC7-3C86-2015B70403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7BFE1F6-539A-2EA0-5FC7-390EED8DECD5}"/>
              </a:ext>
            </a:extLst>
          </p:cNvPr>
          <p:cNvSpPr/>
          <p:nvPr/>
        </p:nvSpPr>
        <p:spPr bwMode="auto">
          <a:xfrm>
            <a:off x="5971184" y="1402725"/>
            <a:ext cx="1446116" cy="89282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2A58AC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5" name="Connector: Elbow 138">
            <a:extLst>
              <a:ext uri="{FF2B5EF4-FFF2-40B4-BE49-F238E27FC236}">
                <a16:creationId xmlns:a16="http://schemas.microsoft.com/office/drawing/2014/main" id="{3A576781-0094-BD12-5171-E8B44C25F286}"/>
              </a:ext>
            </a:extLst>
          </p:cNvPr>
          <p:cNvCxnSpPr>
            <a:cxnSpLocks/>
            <a:stCxn id="153" idx="0"/>
            <a:endCxn id="146" idx="4"/>
          </p:cNvCxnSpPr>
          <p:nvPr/>
        </p:nvCxnSpPr>
        <p:spPr>
          <a:xfrm rot="16200000" flipH="1" flipV="1">
            <a:off x="10129294" y="597120"/>
            <a:ext cx="469239" cy="1905993"/>
          </a:xfrm>
          <a:prstGeom prst="curvedConnector5">
            <a:avLst>
              <a:gd name="adj1" fmla="val -48717"/>
              <a:gd name="adj2" fmla="val 63962"/>
              <a:gd name="adj3" fmla="val 148717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D225C9C-6653-E30D-7972-BF9C64AFEB44}"/>
              </a:ext>
            </a:extLst>
          </p:cNvPr>
          <p:cNvSpPr/>
          <p:nvPr/>
        </p:nvSpPr>
        <p:spPr bwMode="auto">
          <a:xfrm>
            <a:off x="6759283" y="1572064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91AEAB-1409-783A-0F18-C1B80F39311A}"/>
              </a:ext>
            </a:extLst>
          </p:cNvPr>
          <p:cNvSpPr/>
          <p:nvPr/>
        </p:nvSpPr>
        <p:spPr>
          <a:xfrm>
            <a:off x="4447155" y="2694204"/>
            <a:ext cx="1324531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2A58AC"/>
                </a:solidFill>
              </a:rPr>
              <a:t>Select the </a:t>
            </a:r>
            <a:r>
              <a:rPr lang="en-GB" sz="1050" b="1">
                <a:solidFill>
                  <a:srgbClr val="2A58AC"/>
                </a:solidFill>
              </a:rPr>
              <a:t>Host</a:t>
            </a:r>
            <a:r>
              <a:rPr lang="en-GB" sz="1050">
                <a:solidFill>
                  <a:srgbClr val="2A58AC"/>
                </a:solidFill>
              </a:rPr>
              <a:t> </a:t>
            </a:r>
            <a:r>
              <a:rPr lang="en-GB" sz="1050" b="1">
                <a:solidFill>
                  <a:srgbClr val="2A58AC"/>
                </a:solidFill>
              </a:rPr>
              <a:t>Product</a:t>
            </a:r>
            <a:r>
              <a:rPr lang="en-GB" sz="1050">
                <a:solidFill>
                  <a:srgbClr val="2A58AC"/>
                </a:solidFill>
              </a:rPr>
              <a:t> Outlook or Teams</a:t>
            </a: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69FFE87A-5436-8962-AC8D-BC7596318662}"/>
              </a:ext>
            </a:extLst>
          </p:cNvPr>
          <p:cNvCxnSpPr>
            <a:cxnSpLocks/>
            <a:stCxn id="34" idx="1"/>
            <a:endCxn id="33" idx="3"/>
          </p:cNvCxnSpPr>
          <p:nvPr/>
        </p:nvCxnSpPr>
        <p:spPr>
          <a:xfrm rot="10800000" flipH="1">
            <a:off x="4447155" y="1801964"/>
            <a:ext cx="2350212" cy="1157471"/>
          </a:xfrm>
          <a:prstGeom prst="curvedConnector4">
            <a:avLst>
              <a:gd name="adj1" fmla="val -9727"/>
              <a:gd name="adj2" fmla="val 59753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D8CFD996-15E5-3726-1D1F-BCDAE5E253F1}"/>
              </a:ext>
            </a:extLst>
          </p:cNvPr>
          <p:cNvSpPr/>
          <p:nvPr/>
        </p:nvSpPr>
        <p:spPr bwMode="auto">
          <a:xfrm>
            <a:off x="7646490" y="2974059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7A0DEFA-8E91-5CB1-F9CF-4809840D39AD}"/>
              </a:ext>
            </a:extLst>
          </p:cNvPr>
          <p:cNvSpPr/>
          <p:nvPr/>
        </p:nvSpPr>
        <p:spPr>
          <a:xfrm>
            <a:off x="4368963" y="4040582"/>
            <a:ext cx="1324531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2A58AC"/>
                </a:solidFill>
              </a:rPr>
              <a:t>Time chart </a:t>
            </a:r>
            <a:r>
              <a:rPr lang="en-GB" sz="1050">
                <a:solidFill>
                  <a:srgbClr val="2A58AC"/>
                </a:solidFill>
              </a:rPr>
              <a:t>based on Active users</a:t>
            </a:r>
          </a:p>
        </p:txBody>
      </p:sp>
      <p:cxnSp>
        <p:nvCxnSpPr>
          <p:cNvPr id="70" name="Connector: Elbow 138">
            <a:extLst>
              <a:ext uri="{FF2B5EF4-FFF2-40B4-BE49-F238E27FC236}">
                <a16:creationId xmlns:a16="http://schemas.microsoft.com/office/drawing/2014/main" id="{0406DB93-C4D8-F5ED-9588-A3B3ADA7DF21}"/>
              </a:ext>
            </a:extLst>
          </p:cNvPr>
          <p:cNvCxnSpPr>
            <a:cxnSpLocks/>
            <a:stCxn id="69" idx="1"/>
            <a:endCxn id="68" idx="3"/>
          </p:cNvCxnSpPr>
          <p:nvPr/>
        </p:nvCxnSpPr>
        <p:spPr>
          <a:xfrm rot="10800000" flipH="1">
            <a:off x="4368962" y="3203958"/>
            <a:ext cx="3315611" cy="1101854"/>
          </a:xfrm>
          <a:prstGeom prst="curvedConnector4">
            <a:avLst>
              <a:gd name="adj1" fmla="val -6895"/>
              <a:gd name="adj2" fmla="val 60246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>
            <a:extLst>
              <a:ext uri="{FF2B5EF4-FFF2-40B4-BE49-F238E27FC236}">
                <a16:creationId xmlns:a16="http://schemas.microsoft.com/office/drawing/2014/main" id="{844A57B3-E4F3-0A63-1F74-B00B3D2964D1}"/>
              </a:ext>
            </a:extLst>
          </p:cNvPr>
          <p:cNvSpPr/>
          <p:nvPr/>
        </p:nvSpPr>
        <p:spPr bwMode="auto">
          <a:xfrm>
            <a:off x="8677757" y="4631234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D622322B-3146-28E3-8055-DAD154910F5E}"/>
              </a:ext>
            </a:extLst>
          </p:cNvPr>
          <p:cNvSpPr/>
          <p:nvPr/>
        </p:nvSpPr>
        <p:spPr>
          <a:xfrm>
            <a:off x="10155864" y="3596538"/>
            <a:ext cx="1324531" cy="53046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2A58AC"/>
                </a:solidFill>
              </a:rPr>
              <a:t>Download </a:t>
            </a:r>
            <a:r>
              <a:rPr lang="en-GB" sz="1050">
                <a:solidFill>
                  <a:srgbClr val="2A58AC"/>
                </a:solidFill>
              </a:rPr>
              <a:t>the</a:t>
            </a:r>
            <a:r>
              <a:rPr lang="en-GB" sz="1050" b="1">
                <a:solidFill>
                  <a:srgbClr val="2A58AC"/>
                </a:solidFill>
              </a:rPr>
              <a:t> usage report in </a:t>
            </a:r>
            <a:r>
              <a:rPr lang="en-GB" sz="1050">
                <a:solidFill>
                  <a:srgbClr val="2A58AC"/>
                </a:solidFill>
              </a:rPr>
              <a:t>Excel</a:t>
            </a:r>
            <a:r>
              <a:rPr lang="en-GB" sz="1050" b="1">
                <a:solidFill>
                  <a:srgbClr val="2A58AC"/>
                </a:solidFill>
              </a:rPr>
              <a:t> </a:t>
            </a:r>
            <a:r>
              <a:rPr lang="en-GB" sz="1050">
                <a:solidFill>
                  <a:srgbClr val="2A58AC"/>
                </a:solidFill>
              </a:rPr>
              <a:t>format</a:t>
            </a:r>
          </a:p>
        </p:txBody>
      </p:sp>
      <p:cxnSp>
        <p:nvCxnSpPr>
          <p:cNvPr id="74" name="Connector: Elbow 138">
            <a:extLst>
              <a:ext uri="{FF2B5EF4-FFF2-40B4-BE49-F238E27FC236}">
                <a16:creationId xmlns:a16="http://schemas.microsoft.com/office/drawing/2014/main" id="{3FA4A5A2-A9F5-1EDD-8EAD-CB537CFF6C52}"/>
              </a:ext>
            </a:extLst>
          </p:cNvPr>
          <p:cNvCxnSpPr>
            <a:cxnSpLocks/>
            <a:stCxn id="73" idx="1"/>
            <a:endCxn id="72" idx="3"/>
          </p:cNvCxnSpPr>
          <p:nvPr/>
        </p:nvCxnSpPr>
        <p:spPr>
          <a:xfrm rot="10800000" flipV="1">
            <a:off x="8715842" y="3861767"/>
            <a:ext cx="1440023" cy="999365"/>
          </a:xfrm>
          <a:prstGeom prst="curvedConnector4">
            <a:avLst>
              <a:gd name="adj1" fmla="val 42293"/>
              <a:gd name="adj2" fmla="val 126821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7FE118CC-6C46-1A19-D7E5-B9D6ACF87031}"/>
              </a:ext>
            </a:extLst>
          </p:cNvPr>
          <p:cNvSpPr/>
          <p:nvPr/>
        </p:nvSpPr>
        <p:spPr bwMode="auto">
          <a:xfrm>
            <a:off x="9976118" y="5803838"/>
            <a:ext cx="260051" cy="269343"/>
          </a:xfrm>
          <a:prstGeom prst="ellipse">
            <a:avLst/>
          </a:prstGeom>
          <a:solidFill>
            <a:srgbClr val="2A58AC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77" name="Connector: Elbow 138">
            <a:extLst>
              <a:ext uri="{FF2B5EF4-FFF2-40B4-BE49-F238E27FC236}">
                <a16:creationId xmlns:a16="http://schemas.microsoft.com/office/drawing/2014/main" id="{0C40408B-1DB6-C07B-3548-A735044DADE8}"/>
              </a:ext>
            </a:extLst>
          </p:cNvPr>
          <p:cNvCxnSpPr>
            <a:cxnSpLocks/>
            <a:stCxn id="73" idx="3"/>
            <a:endCxn id="76" idx="0"/>
          </p:cNvCxnSpPr>
          <p:nvPr/>
        </p:nvCxnSpPr>
        <p:spPr>
          <a:xfrm flipH="1">
            <a:off x="10106144" y="3861768"/>
            <a:ext cx="1374251" cy="1942070"/>
          </a:xfrm>
          <a:prstGeom prst="curvedConnector4">
            <a:avLst>
              <a:gd name="adj1" fmla="val -16635"/>
              <a:gd name="adj2" fmla="val 56829"/>
            </a:avLst>
          </a:prstGeom>
          <a:ln>
            <a:solidFill>
              <a:srgbClr val="2A58AC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Star with solid fill">
            <a:extLst>
              <a:ext uri="{FF2B5EF4-FFF2-40B4-BE49-F238E27FC236}">
                <a16:creationId xmlns:a16="http://schemas.microsoft.com/office/drawing/2014/main" id="{BF32C472-0B03-EF2B-8234-FE0050271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6" name="Rectangle: Top Corners One Rounded and One Snipped 15">
            <a:extLst>
              <a:ext uri="{FF2B5EF4-FFF2-40B4-BE49-F238E27FC236}">
                <a16:creationId xmlns:a16="http://schemas.microsoft.com/office/drawing/2014/main" id="{6ED80777-5A43-E1EA-7067-4418240218AC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 </a:t>
            </a:r>
          </a:p>
        </p:txBody>
      </p:sp>
    </p:spTree>
    <p:extLst>
      <p:ext uri="{BB962C8B-B14F-4D97-AF65-F5344CB8AC3E}">
        <p14:creationId xmlns:p14="http://schemas.microsoft.com/office/powerpoint/2010/main" val="28809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E0409597-D4C0-1607-4C62-925698A861F4}"/>
              </a:ext>
            </a:extLst>
          </p:cNvPr>
          <p:cNvGrpSpPr/>
          <p:nvPr/>
        </p:nvGrpSpPr>
        <p:grpSpPr>
          <a:xfrm>
            <a:off x="1642120" y="2646465"/>
            <a:ext cx="1188720" cy="1188720"/>
            <a:chOff x="6396664" y="650901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0CBA3B-EBA5-83A2-0B28-DFD3C003A5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6664" y="650901"/>
              <a:ext cx="1188720" cy="1188720"/>
              <a:chOff x="930546" y="3623956"/>
              <a:chExt cx="523500" cy="523500"/>
            </a:xfrm>
            <a:grpFill/>
            <a:effectLst/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1F5E017-E090-5AFB-4A04-7B037E57E84D}"/>
                  </a:ext>
                </a:extLst>
              </p:cNvPr>
              <p:cNvGrpSpPr/>
              <p:nvPr/>
            </p:nvGrpSpPr>
            <p:grpSpPr>
              <a:xfrm flipH="1">
                <a:off x="930546" y="3623956"/>
                <a:ext cx="523500" cy="523500"/>
                <a:chOff x="5426438" y="1364105"/>
                <a:chExt cx="1116768" cy="1116768"/>
              </a:xfrm>
              <a:grpFill/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968C66-EB22-5113-1148-AA11A8703491}"/>
                    </a:ext>
                  </a:extLst>
                </p:cNvPr>
                <p:cNvSpPr/>
                <p:nvPr/>
              </p:nvSpPr>
              <p:spPr>
                <a:xfrm>
                  <a:off x="5426438" y="1364105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D062B958-620B-53D0-1E76-A6B2349D1AAA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C65A31D-EC48-53B2-1BDF-1049286BF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/>
            </p:blipFill>
            <p:spPr>
              <a:xfrm>
                <a:off x="1128554" y="3745149"/>
                <a:ext cx="125490" cy="125490"/>
              </a:xfrm>
              <a:prstGeom prst="rect">
                <a:avLst/>
              </a:prstGeom>
              <a:grpFill/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EC1A710-2886-2846-AF58-6DB481304599}"/>
                </a:ext>
              </a:extLst>
            </p:cNvPr>
            <p:cNvSpPr txBox="1"/>
            <p:nvPr/>
          </p:nvSpPr>
          <p:spPr>
            <a:xfrm>
              <a:off x="6500501" y="1259168"/>
              <a:ext cx="938478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Productivity</a:t>
              </a:r>
            </a:p>
          </p:txBody>
        </p: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C372E0B-44C6-B7A6-3177-DB5BCEE002C5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283084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554FB1"/>
                </a:gs>
                <a:gs pos="10000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C9B6F3-5539-FFF2-97A0-81E7CB1A886B}"/>
              </a:ext>
            </a:extLst>
          </p:cNvPr>
          <p:cNvCxnSpPr/>
          <p:nvPr/>
        </p:nvCxnSpPr>
        <p:spPr>
          <a:xfrm flipV="1">
            <a:off x="4640790" y="3240822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99000">
                  <a:srgbClr val="FF6C98"/>
                </a:gs>
                <a:gs pos="0">
                  <a:srgbClr val="831DB1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80B659C5-7E9F-7B3E-4197-3BE5AC86AD0B}"/>
              </a:ext>
            </a:extLst>
          </p:cNvPr>
          <p:cNvSpPr txBox="1"/>
          <p:nvPr/>
        </p:nvSpPr>
        <p:spPr>
          <a:xfrm>
            <a:off x="11335314" y="-1893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AD9652-9A4B-5B9C-D20A-7AAC0C02EDCC}"/>
              </a:ext>
            </a:extLst>
          </p:cNvPr>
          <p:cNvCxnSpPr>
            <a:cxnSpLocks/>
          </p:cNvCxnSpPr>
          <p:nvPr/>
        </p:nvCxnSpPr>
        <p:spPr>
          <a:xfrm>
            <a:off x="8273775" y="3240813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B47368-9A30-C9C1-C5DE-035C8D473732}"/>
              </a:ext>
            </a:extLst>
          </p:cNvPr>
          <p:cNvCxnSpPr/>
          <p:nvPr/>
        </p:nvCxnSpPr>
        <p:spPr>
          <a:xfrm>
            <a:off x="6459987" y="3240816"/>
            <a:ext cx="623716" cy="3"/>
          </a:xfrm>
          <a:prstGeom prst="straightConnector1">
            <a:avLst/>
          </a:prstGeom>
          <a:ln w="28575">
            <a:gradFill flip="none" rotWithShape="1">
              <a:gsLst>
                <a:gs pos="0">
                  <a:srgbClr val="14A7C5"/>
                </a:gs>
                <a:gs pos="100000">
                  <a:srgbClr val="2A58AC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E1508-D379-23D5-A0FE-0872A73312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4196" y="2886455"/>
            <a:ext cx="335312" cy="335312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9969E904-4B9E-72FB-319B-1560B5D4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13743" y="3960804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A76EE582-996C-998B-45D8-AE17049CAD88}"/>
              </a:ext>
            </a:extLst>
          </p:cNvPr>
          <p:cNvSpPr/>
          <p:nvPr/>
        </p:nvSpPr>
        <p:spPr>
          <a:xfrm>
            <a:off x="9015694" y="3939553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200</a:t>
            </a:r>
          </a:p>
        </p:txBody>
      </p:sp>
      <p:sp>
        <p:nvSpPr>
          <p:cNvPr id="33" name="Rectangle: Top Corners One Rounded and One Snipped 32">
            <a:extLst>
              <a:ext uri="{FF2B5EF4-FFF2-40B4-BE49-F238E27FC236}">
                <a16:creationId xmlns:a16="http://schemas.microsoft.com/office/drawing/2014/main" id="{FDD5D7EF-6CE0-1E98-0A34-CBAB5B212850}"/>
              </a:ext>
            </a:extLst>
          </p:cNvPr>
          <p:cNvSpPr/>
          <p:nvPr/>
        </p:nvSpPr>
        <p:spPr>
          <a:xfrm>
            <a:off x="8983248" y="355774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7F268AB-C227-BB51-A211-FE32C147B381}"/>
              </a:ext>
            </a:extLst>
          </p:cNvPr>
          <p:cNvGrpSpPr/>
          <p:nvPr/>
        </p:nvGrpSpPr>
        <p:grpSpPr>
          <a:xfrm>
            <a:off x="3445653" y="2667713"/>
            <a:ext cx="1188720" cy="1188720"/>
            <a:chOff x="8209077" y="650898"/>
            <a:chExt cx="1188720" cy="1188720"/>
          </a:xfrm>
          <a:solidFill>
            <a:schemeClr val="bg2">
              <a:lumMod val="75000"/>
            </a:schemeClr>
          </a:solidFill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90B3682-A43D-29E6-96A9-1E1D960319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09077" y="650898"/>
              <a:ext cx="1188720" cy="1188720"/>
              <a:chOff x="930547" y="4502466"/>
              <a:chExt cx="523500" cy="523500"/>
            </a:xfrm>
            <a:grpFill/>
            <a:effectLst/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9DF55125-4DB7-1502-74B3-1EA1846AC331}"/>
                  </a:ext>
                </a:extLst>
              </p:cNvPr>
              <p:cNvGrpSpPr/>
              <p:nvPr/>
            </p:nvGrpSpPr>
            <p:grpSpPr>
              <a:xfrm flipH="1">
                <a:off x="930547" y="4502466"/>
                <a:ext cx="523500" cy="523500"/>
                <a:chOff x="5426435" y="1364106"/>
                <a:chExt cx="1116768" cy="1116768"/>
              </a:xfrm>
              <a:grpFill/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D9BD73DE-A726-5638-3C15-6D1E306D96B9}"/>
                    </a:ext>
                  </a:extLst>
                </p:cNvPr>
                <p:cNvSpPr/>
                <p:nvPr/>
              </p:nvSpPr>
              <p:spPr>
                <a:xfrm>
                  <a:off x="5426435" y="1364106"/>
                  <a:ext cx="1116768" cy="11167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Oval 47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3375C2B6-791E-B7B8-623B-75D10D67C48F}"/>
                    </a:ext>
                  </a:extLst>
                </p:cNvPr>
                <p:cNvSpPr/>
                <p:nvPr/>
              </p:nvSpPr>
              <p:spPr>
                <a:xfrm>
                  <a:off x="5463914" y="1401581"/>
                  <a:ext cx="1041816" cy="104181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F2C1020-2A2D-346A-F14A-5B8021870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124253" y="4622433"/>
                <a:ext cx="134364" cy="108433"/>
              </a:xfrm>
              <a:prstGeom prst="rect">
                <a:avLst/>
              </a:prstGeom>
              <a:grpFill/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38494B-B674-E6AC-D815-B0318BCB0366}"/>
                </a:ext>
              </a:extLst>
            </p:cNvPr>
            <p:cNvSpPr txBox="1"/>
            <p:nvPr/>
          </p:nvSpPr>
          <p:spPr>
            <a:xfrm>
              <a:off x="8333289" y="1264977"/>
              <a:ext cx="936380" cy="2462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Interactions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E4320FA-DF00-1933-9A5C-4E653EB31AB1}"/>
              </a:ext>
            </a:extLst>
          </p:cNvPr>
          <p:cNvGrpSpPr/>
          <p:nvPr/>
        </p:nvGrpSpPr>
        <p:grpSpPr>
          <a:xfrm>
            <a:off x="5258089" y="2686909"/>
            <a:ext cx="1188720" cy="1190447"/>
            <a:chOff x="10027277" y="627528"/>
            <a:chExt cx="1188720" cy="1190447"/>
          </a:xfrm>
          <a:solidFill>
            <a:schemeClr val="bg2">
              <a:lumMod val="75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740BD6F-5B79-9B6F-BC5A-767BAF049394}"/>
                </a:ext>
              </a:extLst>
            </p:cNvPr>
            <p:cNvSpPr/>
            <p:nvPr/>
          </p:nvSpPr>
          <p:spPr>
            <a:xfrm flipH="1">
              <a:off x="10027277" y="629255"/>
              <a:ext cx="1188720" cy="11887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874E25-7CE3-E3A1-C88B-409D3061EFB7}"/>
                </a:ext>
              </a:extLst>
            </p:cNvPr>
            <p:cNvGrpSpPr/>
            <p:nvPr/>
          </p:nvGrpSpPr>
          <p:grpSpPr>
            <a:xfrm>
              <a:off x="10027277" y="627528"/>
              <a:ext cx="1188000" cy="1188000"/>
              <a:chOff x="10017885" y="649171"/>
              <a:chExt cx="1188000" cy="1188000"/>
            </a:xfrm>
            <a:grpFill/>
            <a:effectLst/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0C77A1B-3749-5827-2C39-8A21777A654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17885" y="649171"/>
                <a:ext cx="1188000" cy="1188000"/>
                <a:chOff x="928960" y="5380216"/>
                <a:chExt cx="523183" cy="523183"/>
              </a:xfrm>
              <a:grpFill/>
              <a:effectLst>
                <a:outerShdw blurRad="63500" algn="ctr" rotWithShape="0">
                  <a:prstClr val="black">
                    <a:alpha val="30000"/>
                  </a:prstClr>
                </a:outerShdw>
              </a:effectLst>
            </p:grpSpPr>
            <p:sp>
              <p:nvSpPr>
                <p:cNvPr id="31" name="Oval 30">
                  <a:hlinkClick r:id="" action="ppaction://noaction"/>
                  <a:extLst>
                    <a:ext uri="{FF2B5EF4-FFF2-40B4-BE49-F238E27FC236}">
                      <a16:creationId xmlns:a16="http://schemas.microsoft.com/office/drawing/2014/main" id="{6B09ED94-DB67-F655-5D33-1BA19D98551E}"/>
                    </a:ext>
                  </a:extLst>
                </p:cNvPr>
                <p:cNvSpPr/>
                <p:nvPr/>
              </p:nvSpPr>
              <p:spPr>
                <a:xfrm flipH="1">
                  <a:off x="928960" y="5380216"/>
                  <a:ext cx="523183" cy="52318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FABCF8BC-ED9C-66E2-386A-C5824F04BE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/>
                <a:stretch/>
              </p:blipFill>
              <p:spPr>
                <a:xfrm>
                  <a:off x="1123601" y="5480873"/>
                  <a:ext cx="138632" cy="146788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C602FC-3B77-C6DD-5ABE-0FFFBEEDDF04}"/>
                  </a:ext>
                </a:extLst>
              </p:cNvPr>
              <p:cNvSpPr txBox="1"/>
              <p:nvPr/>
            </p:nvSpPr>
            <p:spPr>
              <a:xfrm>
                <a:off x="10229572" y="1264978"/>
                <a:ext cx="772547" cy="40011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Semibold" panose="020B0502040204020203" pitchFamily="34" charset="0"/>
                    <a:ea typeface="+mn-ea"/>
                    <a:cs typeface="Segoe UI Semibold" panose="020B0502040204020203" pitchFamily="34" charset="0"/>
                  </a:rPr>
                  <a:t>Flow of work</a:t>
                </a: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AF946F1-2B2C-1451-593C-170A25842F73}"/>
              </a:ext>
            </a:extLst>
          </p:cNvPr>
          <p:cNvGrpSpPr/>
          <p:nvPr/>
        </p:nvGrpSpPr>
        <p:grpSpPr>
          <a:xfrm flipH="1">
            <a:off x="7086269" y="2663967"/>
            <a:ext cx="1188720" cy="1188720"/>
            <a:chOff x="2473376" y="1364105"/>
            <a:chExt cx="1116768" cy="1116768"/>
          </a:xfrm>
          <a:solidFill>
            <a:schemeClr val="bg2">
              <a:lumMod val="75000"/>
            </a:schemeClr>
          </a:solidFill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66DB0184-6F8D-4A13-7014-FD948AE32413}"/>
                </a:ext>
              </a:extLst>
            </p:cNvPr>
            <p:cNvSpPr/>
            <p:nvPr/>
          </p:nvSpPr>
          <p:spPr>
            <a:xfrm>
              <a:off x="2473376" y="1364105"/>
              <a:ext cx="1116768" cy="11167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7B2297F7-26CF-B226-942B-B87A21C63674}"/>
                </a:ext>
              </a:extLst>
            </p:cNvPr>
            <p:cNvSpPr/>
            <p:nvPr/>
          </p:nvSpPr>
          <p:spPr>
            <a:xfrm>
              <a:off x="2510852" y="1401581"/>
              <a:ext cx="1041816" cy="10418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2F1C7CF-6AD7-104D-74F2-390628975701}"/>
              </a:ext>
            </a:extLst>
          </p:cNvPr>
          <p:cNvSpPr txBox="1"/>
          <p:nvPr/>
        </p:nvSpPr>
        <p:spPr>
          <a:xfrm>
            <a:off x="7180245" y="3314365"/>
            <a:ext cx="1053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Administration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A99C86D-4FF0-3CFC-11CA-9F2010946E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538942" y="2956084"/>
            <a:ext cx="335312" cy="3353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173493-6C12-0DFA-80E1-2335A4163B31}"/>
              </a:ext>
            </a:extLst>
          </p:cNvPr>
          <p:cNvGrpSpPr>
            <a:grpSpLocks noChangeAspect="1"/>
          </p:cNvGrpSpPr>
          <p:nvPr/>
        </p:nvGrpSpPr>
        <p:grpSpPr>
          <a:xfrm>
            <a:off x="7542321" y="2659603"/>
            <a:ext cx="2561318" cy="1188720"/>
            <a:chOff x="326068" y="2745446"/>
            <a:chExt cx="1127978" cy="523500"/>
          </a:xfrm>
          <a:effectLst/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C2A7945-BFDA-85B3-775F-F6633E8B8FFC}"/>
                </a:ext>
              </a:extLst>
            </p:cNvPr>
            <p:cNvGrpSpPr/>
            <p:nvPr/>
          </p:nvGrpSpPr>
          <p:grpSpPr>
            <a:xfrm flipH="1">
              <a:off x="930546" y="2745446"/>
              <a:ext cx="523500" cy="523500"/>
              <a:chOff x="3949907" y="1364105"/>
              <a:chExt cx="1116768" cy="111676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35CD29E-0BCD-0634-5B28-9687808AB825}"/>
                  </a:ext>
                </a:extLst>
              </p:cNvPr>
              <p:cNvSpPr/>
              <p:nvPr/>
            </p:nvSpPr>
            <p:spPr>
              <a:xfrm>
                <a:off x="3949907" y="1364105"/>
                <a:ext cx="1116768" cy="1116768"/>
              </a:xfrm>
              <a:prstGeom prst="ellipse">
                <a:avLst/>
              </a:prstGeom>
              <a:solidFill>
                <a:srgbClr val="BAD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D42088C1-F9C8-C61C-D781-3D00F4133B78}"/>
                  </a:ext>
                </a:extLst>
              </p:cNvPr>
              <p:cNvSpPr/>
              <p:nvPr/>
            </p:nvSpPr>
            <p:spPr>
              <a:xfrm>
                <a:off x="3987383" y="1401581"/>
                <a:ext cx="1041816" cy="1041816"/>
              </a:xfrm>
              <a:prstGeom prst="ellipse">
                <a:avLst/>
              </a:prstGeom>
              <a:solidFill>
                <a:srgbClr val="2A58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6E2002-4E2E-56A8-F3FC-80E1A166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26068" y="2874094"/>
              <a:ext cx="147668" cy="14766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752C88E-8BEF-03B6-0D6D-3883433A1B7E}"/>
              </a:ext>
            </a:extLst>
          </p:cNvPr>
          <p:cNvGrpSpPr>
            <a:grpSpLocks noChangeAspect="1"/>
          </p:cNvGrpSpPr>
          <p:nvPr/>
        </p:nvGrpSpPr>
        <p:grpSpPr>
          <a:xfrm>
            <a:off x="7542321" y="2659603"/>
            <a:ext cx="2561318" cy="1188720"/>
            <a:chOff x="326068" y="2745446"/>
            <a:chExt cx="1127978" cy="523500"/>
          </a:xfrm>
          <a:effectLst/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97A8E6B-8CD3-A9E3-F60D-254F3CD00776}"/>
                </a:ext>
              </a:extLst>
            </p:cNvPr>
            <p:cNvGrpSpPr/>
            <p:nvPr/>
          </p:nvGrpSpPr>
          <p:grpSpPr>
            <a:xfrm flipH="1">
              <a:off x="930546" y="2745446"/>
              <a:ext cx="523500" cy="523500"/>
              <a:chOff x="3949907" y="1364105"/>
              <a:chExt cx="1116768" cy="1116768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BD434F4-11B6-15AE-5972-88149BF1D61E}"/>
                  </a:ext>
                </a:extLst>
              </p:cNvPr>
              <p:cNvSpPr/>
              <p:nvPr/>
            </p:nvSpPr>
            <p:spPr>
              <a:xfrm>
                <a:off x="3949907" y="1364105"/>
                <a:ext cx="1116768" cy="1116768"/>
              </a:xfrm>
              <a:prstGeom prst="ellipse">
                <a:avLst/>
              </a:prstGeom>
              <a:solidFill>
                <a:srgbClr val="BAD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01FA90D-03A6-0009-9C72-4E168517E4F2}"/>
                  </a:ext>
                </a:extLst>
              </p:cNvPr>
              <p:cNvSpPr/>
              <p:nvPr/>
            </p:nvSpPr>
            <p:spPr>
              <a:xfrm>
                <a:off x="3987383" y="1401581"/>
                <a:ext cx="1041816" cy="1041816"/>
              </a:xfrm>
              <a:prstGeom prst="ellipse">
                <a:avLst/>
              </a:prstGeom>
              <a:solidFill>
                <a:srgbClr val="2A58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2CF1FD3-CDD8-63EA-0F72-C98D42693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26068" y="2874094"/>
              <a:ext cx="147668" cy="147668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D3F83B-8DA5-D2C2-713B-DEF129C6B99A}"/>
              </a:ext>
            </a:extLst>
          </p:cNvPr>
          <p:cNvSpPr txBox="1"/>
          <p:nvPr/>
        </p:nvSpPr>
        <p:spPr>
          <a:xfrm>
            <a:off x="9079097" y="3274804"/>
            <a:ext cx="860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Monitoring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E5D02EE-CA63-21B9-0870-BE13EE5C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41624" y="2899602"/>
            <a:ext cx="335312" cy="335312"/>
          </a:xfrm>
          <a:prstGeom prst="rect">
            <a:avLst/>
          </a:prstGeom>
        </p:spPr>
      </p:pic>
      <p:sp>
        <p:nvSpPr>
          <p:cNvPr id="55" name="Rectangle: Top Corners One Rounded and One Snipped 54">
            <a:extLst>
              <a:ext uri="{FF2B5EF4-FFF2-40B4-BE49-F238E27FC236}">
                <a16:creationId xmlns:a16="http://schemas.microsoft.com/office/drawing/2014/main" id="{6866685A-C075-A5F1-B2B7-DD8EB40750E2}"/>
              </a:ext>
            </a:extLst>
          </p:cNvPr>
          <p:cNvSpPr/>
          <p:nvPr/>
        </p:nvSpPr>
        <p:spPr>
          <a:xfrm>
            <a:off x="9085890" y="2338794"/>
            <a:ext cx="941464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Unlocked</a:t>
            </a:r>
          </a:p>
        </p:txBody>
      </p:sp>
    </p:spTree>
    <p:extLst>
      <p:ext uri="{BB962C8B-B14F-4D97-AF65-F5344CB8AC3E}">
        <p14:creationId xmlns:p14="http://schemas.microsoft.com/office/powerpoint/2010/main" val="3776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5497-FA25-5470-B588-DE2989D8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97" y="3013501"/>
            <a:ext cx="9144000" cy="830997"/>
          </a:xfrm>
        </p:spPr>
        <p:txBody>
          <a:bodyPr/>
          <a:lstStyle/>
          <a:p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0796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-Dynamics365_logo_endCard_blackBG_4K_60fps-REF">
            <a:hlinkClick r:id="" action="ppaction://media"/>
            <a:extLst>
              <a:ext uri="{FF2B5EF4-FFF2-40B4-BE49-F238E27FC236}">
                <a16:creationId xmlns:a16="http://schemas.microsoft.com/office/drawing/2014/main" id="{759C1C22-F81E-06A6-8E3D-743E48075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6466" y="-1"/>
            <a:ext cx="12498466" cy="70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39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417229" y="5472831"/>
            <a:ext cx="6981498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can now choose between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formal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informal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email styles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using tone knobs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the email suggestions. This helps in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adjusting the communication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 on the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relationship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and journey with the customer.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23083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adapt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style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tone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of my emails depending on the customer and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stage of the opportunity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 I adjust my communication based on the journey I've had with the customer, ranging from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formal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and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professional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friendly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Adaptive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1260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Adjust tone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1262D-3675-03AF-A99E-935A4AFEE9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958" y="511673"/>
            <a:ext cx="1620801" cy="460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6663646" y="3444055"/>
            <a:ext cx="1301090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Professional </a:t>
            </a:r>
            <a:r>
              <a:rPr lang="en-GB" sz="1050">
                <a:solidFill>
                  <a:srgbClr val="474091"/>
                </a:solidFill>
              </a:rPr>
              <a:t>tone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9BF4C-C92C-A661-0A0B-AD7F18649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4927" y="511673"/>
            <a:ext cx="1595033" cy="460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6264224" y="1457728"/>
            <a:ext cx="1694269" cy="1980938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6918189" y="3815515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4"/>
          </p:cNvCxnSpPr>
          <p:nvPr/>
        </p:nvCxnSpPr>
        <p:spPr>
          <a:xfrm rot="16200000" flipH="1" flipV="1">
            <a:off x="6860801" y="3631468"/>
            <a:ext cx="640803" cy="265976"/>
          </a:xfrm>
          <a:prstGeom prst="curvedConnector5">
            <a:avLst>
              <a:gd name="adj1" fmla="val -35674"/>
              <a:gd name="adj2" fmla="val 330535"/>
              <a:gd name="adj3" fmla="val 135674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17C771A-64E8-525F-EE6B-C15D04DBC342}"/>
              </a:ext>
            </a:extLst>
          </p:cNvPr>
          <p:cNvSpPr/>
          <p:nvPr/>
        </p:nvSpPr>
        <p:spPr bwMode="auto">
          <a:xfrm>
            <a:off x="8349145" y="1449952"/>
            <a:ext cx="1595033" cy="1996491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E7BFF4-369B-0E85-8A5B-B88B466FD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8920" y="511673"/>
            <a:ext cx="1596592" cy="460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6" name="Oval 145">
            <a:extLst>
              <a:ext uri="{FF2B5EF4-FFF2-40B4-BE49-F238E27FC236}">
                <a16:creationId xmlns:a16="http://schemas.microsoft.com/office/drawing/2014/main" id="{E26AB86B-FF66-A452-1593-6887747752DD}"/>
              </a:ext>
            </a:extLst>
          </p:cNvPr>
          <p:cNvSpPr/>
          <p:nvPr/>
        </p:nvSpPr>
        <p:spPr bwMode="auto">
          <a:xfrm>
            <a:off x="8496835" y="381551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4" name="Connector: Elbow 138">
            <a:extLst>
              <a:ext uri="{FF2B5EF4-FFF2-40B4-BE49-F238E27FC236}">
                <a16:creationId xmlns:a16="http://schemas.microsoft.com/office/drawing/2014/main" id="{D5FC4C2B-DC7D-8765-6B58-DCDA0351578B}"/>
              </a:ext>
            </a:extLst>
          </p:cNvPr>
          <p:cNvCxnSpPr>
            <a:cxnSpLocks/>
            <a:endCxn id="146" idx="4"/>
          </p:cNvCxnSpPr>
          <p:nvPr/>
        </p:nvCxnSpPr>
        <p:spPr>
          <a:xfrm rot="16200000" flipH="1" flipV="1">
            <a:off x="8760911" y="3380121"/>
            <a:ext cx="570688" cy="838788"/>
          </a:xfrm>
          <a:prstGeom prst="curvedConnector5">
            <a:avLst>
              <a:gd name="adj1" fmla="val -40057"/>
              <a:gd name="adj2" fmla="val 82230"/>
              <a:gd name="adj3" fmla="val 140057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A0F3C52-94DE-08BB-1E47-FCAA7311B2F1}"/>
              </a:ext>
            </a:extLst>
          </p:cNvPr>
          <p:cNvSpPr/>
          <p:nvPr/>
        </p:nvSpPr>
        <p:spPr bwMode="auto">
          <a:xfrm>
            <a:off x="10408920" y="1467278"/>
            <a:ext cx="1596592" cy="1937835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43901B4-82A5-201F-9FBB-D059D6227474}"/>
              </a:ext>
            </a:extLst>
          </p:cNvPr>
          <p:cNvSpPr/>
          <p:nvPr/>
        </p:nvSpPr>
        <p:spPr bwMode="auto">
          <a:xfrm>
            <a:off x="11337058" y="3801491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59" name="Connector: Elbow 138">
            <a:extLst>
              <a:ext uri="{FF2B5EF4-FFF2-40B4-BE49-F238E27FC236}">
                <a16:creationId xmlns:a16="http://schemas.microsoft.com/office/drawing/2014/main" id="{00F45475-5FA3-4FA7-1917-C00D59B9A8F0}"/>
              </a:ext>
            </a:extLst>
          </p:cNvPr>
          <p:cNvCxnSpPr>
            <a:cxnSpLocks/>
            <a:stCxn id="158" idx="0"/>
            <a:endCxn id="144" idx="4"/>
          </p:cNvCxnSpPr>
          <p:nvPr/>
        </p:nvCxnSpPr>
        <p:spPr>
          <a:xfrm rot="16200000" flipH="1">
            <a:off x="11077455" y="3681206"/>
            <a:ext cx="493987" cy="285269"/>
          </a:xfrm>
          <a:prstGeom prst="curvedConnector5">
            <a:avLst>
              <a:gd name="adj1" fmla="val -46277"/>
              <a:gd name="adj2" fmla="val 335367"/>
              <a:gd name="adj3" fmla="val 146277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CE59BA6B-A4D3-14F4-7040-BD78DC16E51B}"/>
              </a:ext>
            </a:extLst>
          </p:cNvPr>
          <p:cNvSpPr/>
          <p:nvPr/>
        </p:nvSpPr>
        <p:spPr>
          <a:xfrm>
            <a:off x="8739131" y="3514171"/>
            <a:ext cx="1341428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Formal </a:t>
            </a:r>
            <a:r>
              <a:rPr lang="en-GB" sz="1050">
                <a:solidFill>
                  <a:srgbClr val="474091"/>
                </a:solidFill>
              </a:rPr>
              <a:t>tone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id="{CB376EE8-E8B9-E444-749C-52445DC9C43C}"/>
              </a:ext>
            </a:extLst>
          </p:cNvPr>
          <p:cNvSpPr/>
          <p:nvPr/>
        </p:nvSpPr>
        <p:spPr>
          <a:xfrm>
            <a:off x="10453715" y="3576847"/>
            <a:ext cx="1456199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Friendly </a:t>
            </a:r>
            <a:r>
              <a:rPr lang="en-GB" sz="1050">
                <a:solidFill>
                  <a:srgbClr val="474091"/>
                </a:solidFill>
              </a:rPr>
              <a:t>tone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56FDF46-0B65-8408-6C9D-F1F93908A893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E64BF-DD1C-FB5D-8A57-967ECDC57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04D31-4B68-9A1A-AAE6-0D866F78DABA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7AA672-B475-3C83-E9D4-08BEBD2A4E4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073EC279-C9C6-E9E2-704A-58E09AB9C1B7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02A392-87F0-3016-14A0-09705C36B639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D7A409-FFC1-D727-9B26-FB07618C6648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B7031-BADB-3F6E-0A5B-F79FF174E3F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7C043CA-BCF6-F1CB-4992-3F459CC967DD}"/>
              </a:ext>
            </a:extLst>
          </p:cNvPr>
          <p:cNvSpPr/>
          <p:nvPr/>
        </p:nvSpPr>
        <p:spPr bwMode="auto">
          <a:xfrm>
            <a:off x="13269859" y="4280020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765EFC-4A37-557D-FCAA-E1E62C96A0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7783" y="511673"/>
            <a:ext cx="1632398" cy="460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89FA95-920A-2E53-3701-23324AF62984}"/>
              </a:ext>
            </a:extLst>
          </p:cNvPr>
          <p:cNvSpPr/>
          <p:nvPr/>
        </p:nvSpPr>
        <p:spPr bwMode="auto">
          <a:xfrm>
            <a:off x="4154808" y="1464859"/>
            <a:ext cx="1694269" cy="1980938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7809110-42B2-654D-CB0D-B973D019C497}"/>
              </a:ext>
            </a:extLst>
          </p:cNvPr>
          <p:cNvSpPr/>
          <p:nvPr/>
        </p:nvSpPr>
        <p:spPr>
          <a:xfrm>
            <a:off x="4292560" y="4066789"/>
            <a:ext cx="1301090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Adjust </a:t>
            </a:r>
            <a:r>
              <a:rPr lang="en-GB" sz="1050">
                <a:solidFill>
                  <a:srgbClr val="474091"/>
                </a:solidFill>
              </a:rPr>
              <a:t>draft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E378F6A-AD8B-76F0-6F3B-86D08777F45E}"/>
              </a:ext>
            </a:extLst>
          </p:cNvPr>
          <p:cNvSpPr/>
          <p:nvPr/>
        </p:nvSpPr>
        <p:spPr bwMode="auto">
          <a:xfrm>
            <a:off x="5390607" y="4781477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27" name="Connector: Elbow 138">
            <a:extLst>
              <a:ext uri="{FF2B5EF4-FFF2-40B4-BE49-F238E27FC236}">
                <a16:creationId xmlns:a16="http://schemas.microsoft.com/office/drawing/2014/main" id="{F88FA8D5-8FFB-1C16-14B4-AF06DBFC668F}"/>
              </a:ext>
            </a:extLst>
          </p:cNvPr>
          <p:cNvCxnSpPr>
            <a:cxnSpLocks/>
            <a:stCxn id="25" idx="0"/>
            <a:endCxn id="26" idx="1"/>
          </p:cNvCxnSpPr>
          <p:nvPr/>
        </p:nvCxnSpPr>
        <p:spPr>
          <a:xfrm rot="16200000" flipH="1">
            <a:off x="4808832" y="4201062"/>
            <a:ext cx="754132" cy="485586"/>
          </a:xfrm>
          <a:prstGeom prst="curvedConnector5">
            <a:avLst>
              <a:gd name="adj1" fmla="val -30313"/>
              <a:gd name="adj2" fmla="val 181048"/>
              <a:gd name="adj3" fmla="val 68869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Star with solid fill">
            <a:extLst>
              <a:ext uri="{FF2B5EF4-FFF2-40B4-BE49-F238E27FC236}">
                <a16:creationId xmlns:a16="http://schemas.microsoft.com/office/drawing/2014/main" id="{FBD1BC46-4875-7021-AD3C-37A7B01DAB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1" name="Rectangle: Top Corners One Rounded and One Snipped 20">
            <a:extLst>
              <a:ext uri="{FF2B5EF4-FFF2-40B4-BE49-F238E27FC236}">
                <a16:creationId xmlns:a16="http://schemas.microsoft.com/office/drawing/2014/main" id="{75486045-5966-9208-610F-D40D567CE6E4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54106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517934" y="5800642"/>
            <a:ext cx="6981498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can suggest meeting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times based on his availabilities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when the customer requests it. The meeting time displayed in the suggested content is in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seller’s time zone.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75432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promptly suggest meeting times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to customers based on my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availability and my time zone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, especially if there is an expressed meeting intent in the email.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Responsive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Suggest a meeting time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DD697-33A2-D43C-7A45-D1EDBCC69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0141" y="332820"/>
            <a:ext cx="1617759" cy="466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77D4D5B-0AFC-A21E-94B3-5CD329673B48}"/>
              </a:ext>
            </a:extLst>
          </p:cNvPr>
          <p:cNvSpPr/>
          <p:nvPr/>
        </p:nvSpPr>
        <p:spPr>
          <a:xfrm>
            <a:off x="6731079" y="4108312"/>
            <a:ext cx="1301090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474091"/>
                </a:solidFill>
              </a:rPr>
              <a:t>A</a:t>
            </a:r>
            <a:r>
              <a:rPr lang="en-GB" sz="1050" b="1">
                <a:solidFill>
                  <a:srgbClr val="474091"/>
                </a:solidFill>
              </a:rPr>
              <a:t> meeting time </a:t>
            </a:r>
            <a:r>
              <a:rPr lang="en-GB" sz="1050">
                <a:solidFill>
                  <a:srgbClr val="474091"/>
                </a:solidFill>
              </a:rPr>
              <a:t>suggestion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B539EC-01E2-E0BD-2D57-60798CB65604}"/>
              </a:ext>
            </a:extLst>
          </p:cNvPr>
          <p:cNvSpPr/>
          <p:nvPr/>
        </p:nvSpPr>
        <p:spPr bwMode="auto">
          <a:xfrm>
            <a:off x="4850140" y="3879235"/>
            <a:ext cx="1617759" cy="458664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36E65E-673A-675A-804E-F55E722805F8}"/>
              </a:ext>
            </a:extLst>
          </p:cNvPr>
          <p:cNvSpPr/>
          <p:nvPr/>
        </p:nvSpPr>
        <p:spPr bwMode="auto">
          <a:xfrm>
            <a:off x="5404875" y="406855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0" name="Connector: Elbow 138">
            <a:extLst>
              <a:ext uri="{FF2B5EF4-FFF2-40B4-BE49-F238E27FC236}">
                <a16:creationId xmlns:a16="http://schemas.microsoft.com/office/drawing/2014/main" id="{08DB513D-2970-7321-8FE8-B840705AC2FE}"/>
              </a:ext>
            </a:extLst>
          </p:cNvPr>
          <p:cNvCxnSpPr>
            <a:cxnSpLocks/>
            <a:stCxn id="27" idx="0"/>
            <a:endCxn id="29" idx="4"/>
          </p:cNvCxnSpPr>
          <p:nvPr/>
        </p:nvCxnSpPr>
        <p:spPr>
          <a:xfrm rot="16200000" flipH="1" flipV="1">
            <a:off x="6343469" y="3299743"/>
            <a:ext cx="229587" cy="1846723"/>
          </a:xfrm>
          <a:prstGeom prst="curvedConnector5">
            <a:avLst>
              <a:gd name="adj1" fmla="val -99570"/>
              <a:gd name="adj2" fmla="val 64093"/>
              <a:gd name="adj3" fmla="val 19957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F57D970-99A7-CAE3-C145-C42EEFFB3B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8733" y="332819"/>
            <a:ext cx="1612608" cy="4667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47B1C9C-923F-243A-8D2F-D4701C3572F7}"/>
              </a:ext>
            </a:extLst>
          </p:cNvPr>
          <p:cNvSpPr/>
          <p:nvPr/>
        </p:nvSpPr>
        <p:spPr>
          <a:xfrm>
            <a:off x="9929697" y="3336584"/>
            <a:ext cx="1812604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474091"/>
                </a:solidFill>
              </a:rPr>
              <a:t>The meeting time suggestion </a:t>
            </a:r>
            <a:r>
              <a:rPr lang="en-GB" sz="1050" b="1">
                <a:solidFill>
                  <a:srgbClr val="474091"/>
                </a:solidFill>
              </a:rPr>
              <a:t>selected</a:t>
            </a:r>
            <a:r>
              <a:rPr lang="en-GB" sz="1050">
                <a:solidFill>
                  <a:srgbClr val="474091"/>
                </a:solidFill>
              </a:rPr>
              <a:t> and </a:t>
            </a:r>
            <a:r>
              <a:rPr lang="en-GB" sz="1050" b="1">
                <a:solidFill>
                  <a:srgbClr val="474091"/>
                </a:solidFill>
              </a:rPr>
              <a:t>added</a:t>
            </a:r>
            <a:r>
              <a:rPr lang="en-GB" sz="1050">
                <a:solidFill>
                  <a:srgbClr val="474091"/>
                </a:solidFill>
              </a:rPr>
              <a:t> in the email 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90A2679-C220-A03C-F850-024CCCA405D6}"/>
              </a:ext>
            </a:extLst>
          </p:cNvPr>
          <p:cNvSpPr/>
          <p:nvPr/>
        </p:nvSpPr>
        <p:spPr bwMode="auto">
          <a:xfrm>
            <a:off x="8725037" y="2622516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5" name="Connector: Elbow 138">
            <a:extLst>
              <a:ext uri="{FF2B5EF4-FFF2-40B4-BE49-F238E27FC236}">
                <a16:creationId xmlns:a16="http://schemas.microsoft.com/office/drawing/2014/main" id="{B5AF0DAE-0598-60E0-46D7-76AFB08F5CE8}"/>
              </a:ext>
            </a:extLst>
          </p:cNvPr>
          <p:cNvCxnSpPr>
            <a:cxnSpLocks/>
            <a:stCxn id="33" idx="0"/>
            <a:endCxn id="34" idx="4"/>
          </p:cNvCxnSpPr>
          <p:nvPr/>
        </p:nvCxnSpPr>
        <p:spPr>
          <a:xfrm rot="16200000" flipV="1">
            <a:off x="9623169" y="2123754"/>
            <a:ext cx="444725" cy="1980936"/>
          </a:xfrm>
          <a:prstGeom prst="curvedConnector3">
            <a:avLst>
              <a:gd name="adj1" fmla="val 50000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B6552B2-2E0F-C514-4BBE-CC2D05781DCC}"/>
              </a:ext>
            </a:extLst>
          </p:cNvPr>
          <p:cNvSpPr/>
          <p:nvPr/>
        </p:nvSpPr>
        <p:spPr bwMode="auto">
          <a:xfrm>
            <a:off x="7958287" y="2228849"/>
            <a:ext cx="1490513" cy="814725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DD7E98-DE84-8A62-85AB-E593F88ED4A5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CE14C-4953-DB0B-8354-0725AB7C7C9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2FEA5-FD0E-DF65-9BC7-F169B1CCECC4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6C8BD1-B0D0-A710-EBD2-6F177F2567F3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00A3A28-3576-9494-A1AD-03F73B418730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0FA3F-7003-7CAE-D864-51D8DB2FF1ED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62C9B1-E1B0-E16F-347B-1C7D9786BEDB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44748AD-F4A4-BA1A-1608-8C669C01A0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3" name="Graphic 12" descr="Star with solid fill">
            <a:extLst>
              <a:ext uri="{FF2B5EF4-FFF2-40B4-BE49-F238E27FC236}">
                <a16:creationId xmlns:a16="http://schemas.microsoft.com/office/drawing/2014/main" id="{43695152-C527-5EFB-5637-66A50F4C8C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15" name="Rectangle: Top Corners One Rounded and One Snipped 14">
            <a:extLst>
              <a:ext uri="{FF2B5EF4-FFF2-40B4-BE49-F238E27FC236}">
                <a16:creationId xmlns:a16="http://schemas.microsoft.com/office/drawing/2014/main" id="{6BE37B43-4732-917D-10A1-CA5FFB8B817C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500 </a:t>
            </a:r>
          </a:p>
        </p:txBody>
      </p:sp>
    </p:spTree>
    <p:extLst>
      <p:ext uri="{BB962C8B-B14F-4D97-AF65-F5344CB8AC3E}">
        <p14:creationId xmlns:p14="http://schemas.microsoft.com/office/powerpoint/2010/main" val="340140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AEB682A-610F-7702-6F05-94832E8D3F88}"/>
              </a:ext>
            </a:extLst>
          </p:cNvPr>
          <p:cNvSpPr/>
          <p:nvPr/>
        </p:nvSpPr>
        <p:spPr>
          <a:xfrm>
            <a:off x="0" y="0"/>
            <a:ext cx="401252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3245" dist="38100" algn="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05B72E-03B2-EFDA-7B5B-B712A4DBE4A5}"/>
              </a:ext>
            </a:extLst>
          </p:cNvPr>
          <p:cNvSpPr txBox="1"/>
          <p:nvPr/>
        </p:nvSpPr>
        <p:spPr>
          <a:xfrm>
            <a:off x="4329173" y="4790545"/>
            <a:ext cx="7662802" cy="193899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Yuri can observe the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mentioned data source for CRM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data within the suggested content, which is visually highlighted in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blue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He has the option to choose this content to access information regarding the CRM data. Furthermore, Yuri can also access comprehensive details of a CRM record by clicking on the "Open Record" button located on the CRM record card.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for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email data 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integrated into the suggested content, it is </a:t>
            </a: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presented with citation numbers</a:t>
            </a:r>
            <a:r>
              <a:rPr kumimoji="0" lang="en-GB" sz="120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for reference. To access details about the email content in question, one can simply select the respective citation number.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>
              <a:solidFill>
                <a:srgbClr val="E7E6E6">
                  <a:lumMod val="2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CRM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Contact, Account, Opportunity</a:t>
            </a:r>
            <a:r>
              <a:rPr lang="en-GB" sz="120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Product, Activity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sng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Office 365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Availability, Email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E1A89D2-9A32-A0E5-E53A-6D3BA4495022}"/>
              </a:ext>
            </a:extLst>
          </p:cNvPr>
          <p:cNvSpPr txBox="1"/>
          <p:nvPr/>
        </p:nvSpPr>
        <p:spPr>
          <a:xfrm>
            <a:off x="207786" y="1843246"/>
            <a:ext cx="3542178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As a seller, I need to know the </a:t>
            </a: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source </a:t>
            </a:r>
            <a:r>
              <a:rPr lang="en-GB" b="1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 the data </a:t>
            </a:r>
            <a:r>
              <a:rPr lang="en-GB">
                <a:solidFill>
                  <a:srgbClr val="E7E6E6">
                    <a:lumMod val="25000"/>
                  </a:srgb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when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there is suggested content using Sales Copilot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19E5D5E-52AA-319B-6EEB-295E49203B32}"/>
              </a:ext>
            </a:extLst>
          </p:cNvPr>
          <p:cNvSpPr/>
          <p:nvPr/>
        </p:nvSpPr>
        <p:spPr>
          <a:xfrm>
            <a:off x="0" y="4900577"/>
            <a:ext cx="4012527" cy="1957423"/>
          </a:xfrm>
          <a:prstGeom prst="rect">
            <a:avLst/>
          </a:prstGeom>
          <a:solidFill>
            <a:srgbClr val="474091"/>
          </a:solidFill>
          <a:ln>
            <a:noFill/>
          </a:ln>
          <a:effectLst>
            <a:outerShdw blurRad="126074" dist="38100" dir="16200000" rotWithShape="0">
              <a:prstClr val="black">
                <a:alpha val="16204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0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547A1A-0191-2189-991A-0B910961F13A}"/>
              </a:ext>
            </a:extLst>
          </p:cNvPr>
          <p:cNvSpPr txBox="1"/>
          <p:nvPr/>
        </p:nvSpPr>
        <p:spPr>
          <a:xfrm>
            <a:off x="316646" y="5257387"/>
            <a:ext cx="3103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Curious Seller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F5C5A-08F1-42BD-267A-E6B2BF930F78}"/>
              </a:ext>
            </a:extLst>
          </p:cNvPr>
          <p:cNvSpPr txBox="1"/>
          <p:nvPr/>
        </p:nvSpPr>
        <p:spPr>
          <a:xfrm>
            <a:off x="316646" y="5845045"/>
            <a:ext cx="213263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o" panose="020B0502040504020203" pitchFamily="34" charset="0"/>
                <a:ea typeface="+mn-ea"/>
                <a:cs typeface="+mn-cs"/>
              </a:rPr>
              <a:t>Credit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FA1FAD-30B5-402D-B15D-23DC4F67B9C0}"/>
              </a:ext>
            </a:extLst>
          </p:cNvPr>
          <p:cNvCxnSpPr>
            <a:cxnSpLocks/>
          </p:cNvCxnSpPr>
          <p:nvPr/>
        </p:nvCxnSpPr>
        <p:spPr>
          <a:xfrm>
            <a:off x="404702" y="5731099"/>
            <a:ext cx="280727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20C593-6A73-5BB1-8511-B254D029D60A}"/>
              </a:ext>
            </a:extLst>
          </p:cNvPr>
          <p:cNvSpPr txBox="1"/>
          <p:nvPr/>
        </p:nvSpPr>
        <p:spPr>
          <a:xfrm>
            <a:off x="404702" y="4098884"/>
            <a:ext cx="12649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Yuri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590A4F94-83E5-3E68-B69A-9C6894357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702" y="4584632"/>
            <a:ext cx="588785" cy="588785"/>
          </a:xfrm>
          <a:prstGeom prst="rect">
            <a:avLst/>
          </a:prstGeom>
          <a:ln>
            <a:noFill/>
          </a:ln>
          <a:effectLst>
            <a:outerShdw blurRad="138015" dist="38100" dir="3600000" sx="105473" sy="105473" algn="tl" rotWithShape="0">
              <a:prstClr val="black">
                <a:alpha val="15813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DA82F-AD74-9084-263C-B90465BC3F07}"/>
              </a:ext>
            </a:extLst>
          </p:cNvPr>
          <p:cNvSpPr txBox="1"/>
          <p:nvPr/>
        </p:nvSpPr>
        <p:spPr>
          <a:xfrm>
            <a:off x="207786" y="161370"/>
            <a:ext cx="3298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prstClr val="black">
                    <a:lumMod val="75000"/>
                    <a:lumOff val="25000"/>
                  </a:prst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Data source in suggested content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70E2A40F-891E-1D18-EFEC-3477F3FF99F4}"/>
              </a:ext>
            </a:extLst>
          </p:cNvPr>
          <p:cNvCxnSpPr>
            <a:cxnSpLocks/>
            <a:stCxn id="118" idx="2"/>
            <a:endCxn id="116" idx="6"/>
          </p:cNvCxnSpPr>
          <p:nvPr/>
        </p:nvCxnSpPr>
        <p:spPr>
          <a:xfrm>
            <a:off x="752802" y="901340"/>
            <a:ext cx="280397" cy="0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E541446-EAB0-E5A0-0523-8BFB1B6499A3}"/>
              </a:ext>
            </a:extLst>
          </p:cNvPr>
          <p:cNvCxnSpPr>
            <a:cxnSpLocks/>
            <a:endCxn id="114" idx="6"/>
          </p:cNvCxnSpPr>
          <p:nvPr/>
        </p:nvCxnSpPr>
        <p:spPr>
          <a:xfrm>
            <a:off x="1485746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2C8F4A18-8693-04FB-B09C-31A097248DAB}"/>
              </a:ext>
            </a:extLst>
          </p:cNvPr>
          <p:cNvSpPr/>
          <p:nvPr/>
        </p:nvSpPr>
        <p:spPr>
          <a:xfrm flipH="1">
            <a:off x="1767820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DB218F6F-28E8-E9F6-F9AC-B3BB5073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0755" y="812940"/>
            <a:ext cx="158687" cy="168022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A961CF69-171F-3E05-AF17-E8A2D9E881D4}"/>
              </a:ext>
            </a:extLst>
          </p:cNvPr>
          <p:cNvSpPr/>
          <p:nvPr/>
        </p:nvSpPr>
        <p:spPr>
          <a:xfrm flipH="1">
            <a:off x="1033199" y="675067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5CA0004-B76C-102F-371F-4F004CE1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1504" y="847077"/>
            <a:ext cx="165904" cy="133885"/>
          </a:xfrm>
          <a:prstGeom prst="rect">
            <a:avLst/>
          </a:prstGeom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97CA7098-2E1D-9B72-8FFC-0D4AD94E1A06}"/>
              </a:ext>
            </a:extLst>
          </p:cNvPr>
          <p:cNvSpPr/>
          <p:nvPr/>
        </p:nvSpPr>
        <p:spPr>
          <a:xfrm flipH="1">
            <a:off x="300254" y="675067"/>
            <a:ext cx="452548" cy="452547"/>
          </a:xfrm>
          <a:prstGeom prst="ellipse">
            <a:avLst/>
          </a:prstGeom>
          <a:solidFill>
            <a:srgbClr val="474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3EB1777-DBD3-61A6-7762-CF60F4BE7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49699" y="827305"/>
            <a:ext cx="153657" cy="15365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A6FB2A92-73A2-C3BA-C8DF-44451C6F8574}"/>
              </a:ext>
            </a:extLst>
          </p:cNvPr>
          <p:cNvSpPr txBox="1"/>
          <p:nvPr/>
        </p:nvSpPr>
        <p:spPr>
          <a:xfrm>
            <a:off x="171718" y="1198986"/>
            <a:ext cx="70083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47409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Productivity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3978E44-51E6-459D-6F97-3C780EEE1421}"/>
              </a:ext>
            </a:extLst>
          </p:cNvPr>
          <p:cNvSpPr txBox="1"/>
          <p:nvPr/>
        </p:nvSpPr>
        <p:spPr>
          <a:xfrm>
            <a:off x="954457" y="1198986"/>
            <a:ext cx="5806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Interactions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95293B-DCA3-6986-4373-770A83D96C1D}"/>
              </a:ext>
            </a:extLst>
          </p:cNvPr>
          <p:cNvSpPr txBox="1"/>
          <p:nvPr/>
        </p:nvSpPr>
        <p:spPr>
          <a:xfrm>
            <a:off x="1681693" y="1198986"/>
            <a:ext cx="6190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Flow of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2F711-3173-EAEA-78C9-A8B5A11C9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4396" y="128956"/>
            <a:ext cx="1532241" cy="434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5E1885C4-B618-63D3-7BC2-72416E80419F}"/>
              </a:ext>
            </a:extLst>
          </p:cNvPr>
          <p:cNvSpPr/>
          <p:nvPr/>
        </p:nvSpPr>
        <p:spPr>
          <a:xfrm>
            <a:off x="5649646" y="3733537"/>
            <a:ext cx="1008329" cy="46166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CRM data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B9D266-AE19-48D4-98FA-DDC777C90F06}"/>
              </a:ext>
            </a:extLst>
          </p:cNvPr>
          <p:cNvSpPr/>
          <p:nvPr/>
        </p:nvSpPr>
        <p:spPr bwMode="auto">
          <a:xfrm>
            <a:off x="4050218" y="2231503"/>
            <a:ext cx="1617759" cy="1580657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DC2D277B-6F67-4D4C-C5FB-CE3DEDD0CB80}"/>
              </a:ext>
            </a:extLst>
          </p:cNvPr>
          <p:cNvSpPr/>
          <p:nvPr/>
        </p:nvSpPr>
        <p:spPr bwMode="auto">
          <a:xfrm>
            <a:off x="4844041" y="352028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EB98F-5AFB-18F7-5FEC-B8193D9D3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234" y="195753"/>
            <a:ext cx="1532241" cy="438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FC7789FE-B5F8-FFB0-3ED9-CD28A0CB1868}"/>
              </a:ext>
            </a:extLst>
          </p:cNvPr>
          <p:cNvCxnSpPr>
            <a:cxnSpLocks/>
            <a:stCxn id="153" idx="0"/>
            <a:endCxn id="147" idx="4"/>
          </p:cNvCxnSpPr>
          <p:nvPr/>
        </p:nvCxnSpPr>
        <p:spPr>
          <a:xfrm rot="16200000" flipH="1" flipV="1">
            <a:off x="5535894" y="3171710"/>
            <a:ext cx="56090" cy="1179744"/>
          </a:xfrm>
          <a:prstGeom prst="curvedConnector5">
            <a:avLst>
              <a:gd name="adj1" fmla="val -407559"/>
              <a:gd name="adj2" fmla="val 65857"/>
              <a:gd name="adj3" fmla="val 507559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445431-5C69-DDC3-07D7-C5AAA8D2911B}"/>
              </a:ext>
            </a:extLst>
          </p:cNvPr>
          <p:cNvSpPr/>
          <p:nvPr/>
        </p:nvSpPr>
        <p:spPr>
          <a:xfrm>
            <a:off x="8137747" y="3380053"/>
            <a:ext cx="979257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Outlook data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02EA26-B719-3951-21E3-FD2A2F42FEC6}"/>
              </a:ext>
            </a:extLst>
          </p:cNvPr>
          <p:cNvSpPr/>
          <p:nvPr/>
        </p:nvSpPr>
        <p:spPr bwMode="auto">
          <a:xfrm>
            <a:off x="7283328" y="3245382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Connector: Elbow 138">
            <a:extLst>
              <a:ext uri="{FF2B5EF4-FFF2-40B4-BE49-F238E27FC236}">
                <a16:creationId xmlns:a16="http://schemas.microsoft.com/office/drawing/2014/main" id="{29AD2938-F88B-ACCC-0472-39D3625501B1}"/>
              </a:ext>
            </a:extLst>
          </p:cNvPr>
          <p:cNvCxnSpPr>
            <a:cxnSpLocks/>
            <a:stCxn id="13" idx="0"/>
            <a:endCxn id="14" idx="4"/>
          </p:cNvCxnSpPr>
          <p:nvPr/>
        </p:nvCxnSpPr>
        <p:spPr>
          <a:xfrm rot="16200000" flipH="1" flipV="1">
            <a:off x="7953029" y="2840378"/>
            <a:ext cx="134672" cy="1214022"/>
          </a:xfrm>
          <a:prstGeom prst="curvedConnector5">
            <a:avLst>
              <a:gd name="adj1" fmla="val -169746"/>
              <a:gd name="adj2" fmla="val 64810"/>
              <a:gd name="adj3" fmla="val 269746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E64FDD-EB2B-1CA1-D8EF-DD6FDE7F864F}"/>
              </a:ext>
            </a:extLst>
          </p:cNvPr>
          <p:cNvSpPr/>
          <p:nvPr/>
        </p:nvSpPr>
        <p:spPr bwMode="auto">
          <a:xfrm>
            <a:off x="6615894" y="2439969"/>
            <a:ext cx="1490513" cy="118664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4E0AD7B-EF87-B935-6E5A-9062B942B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063" y="241546"/>
            <a:ext cx="1517560" cy="438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9F0AA5-0C90-3050-B8A9-5AD0219F5C7F}"/>
              </a:ext>
            </a:extLst>
          </p:cNvPr>
          <p:cNvSpPr/>
          <p:nvPr/>
        </p:nvSpPr>
        <p:spPr>
          <a:xfrm>
            <a:off x="10854097" y="2589095"/>
            <a:ext cx="979257" cy="32404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1050" b="1">
                <a:solidFill>
                  <a:srgbClr val="474091"/>
                </a:solidFill>
              </a:rPr>
              <a:t>Email data citation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45DB31-EED0-6062-7150-7A4BC9E6040E}"/>
              </a:ext>
            </a:extLst>
          </p:cNvPr>
          <p:cNvSpPr/>
          <p:nvPr/>
        </p:nvSpPr>
        <p:spPr bwMode="auto">
          <a:xfrm>
            <a:off x="9826166" y="2481774"/>
            <a:ext cx="260051" cy="269343"/>
          </a:xfrm>
          <a:prstGeom prst="ellipse">
            <a:avLst/>
          </a:prstGeom>
          <a:solidFill>
            <a:srgbClr val="665EB8">
              <a:alpha val="38000"/>
            </a:srgbClr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33" name="Connector: Elbow 138">
            <a:extLst>
              <a:ext uri="{FF2B5EF4-FFF2-40B4-BE49-F238E27FC236}">
                <a16:creationId xmlns:a16="http://schemas.microsoft.com/office/drawing/2014/main" id="{BF54A62A-BD74-D0D8-E834-71830D7147CE}"/>
              </a:ext>
            </a:extLst>
          </p:cNvPr>
          <p:cNvCxnSpPr>
            <a:cxnSpLocks/>
            <a:stCxn id="31" idx="0"/>
            <a:endCxn id="32" idx="4"/>
          </p:cNvCxnSpPr>
          <p:nvPr/>
        </p:nvCxnSpPr>
        <p:spPr>
          <a:xfrm rot="16200000" flipH="1" flipV="1">
            <a:off x="10568948" y="1976339"/>
            <a:ext cx="162022" cy="1387534"/>
          </a:xfrm>
          <a:prstGeom prst="curvedConnector5">
            <a:avLst>
              <a:gd name="adj1" fmla="val -141092"/>
              <a:gd name="adj2" fmla="val 62958"/>
              <a:gd name="adj3" fmla="val 241092"/>
            </a:avLst>
          </a:prstGeom>
          <a:ln>
            <a:solidFill>
              <a:srgbClr val="474091"/>
            </a:solidFill>
            <a:prstDash val="lgDash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D86C48D-0953-ABEF-E06D-5C2462C9FECC}"/>
              </a:ext>
            </a:extLst>
          </p:cNvPr>
          <p:cNvSpPr/>
          <p:nvPr/>
        </p:nvSpPr>
        <p:spPr bwMode="auto">
          <a:xfrm>
            <a:off x="9158732" y="1676361"/>
            <a:ext cx="1490513" cy="1186643"/>
          </a:xfrm>
          <a:prstGeom prst="roundRect">
            <a:avLst>
              <a:gd name="adj" fmla="val 13796"/>
            </a:avLst>
          </a:prstGeom>
          <a:noFill/>
          <a:ln w="28575" cap="flat" cmpd="sng" algn="ctr">
            <a:solidFill>
              <a:srgbClr val="665EB8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sx="101000" sy="101000" algn="ctr" rotWithShape="0">
              <a:srgbClr val="665EB8">
                <a:alpha val="74000"/>
              </a:srgb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7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F79288-0971-B878-CA6A-F173BFB89A02}"/>
              </a:ext>
            </a:extLst>
          </p:cNvPr>
          <p:cNvSpPr/>
          <p:nvPr/>
        </p:nvSpPr>
        <p:spPr>
          <a:xfrm flipH="1">
            <a:off x="2498202" y="69117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85DFA2-DAA4-6099-0A80-170C6E70A73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8206" y="844533"/>
            <a:ext cx="171179" cy="1711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E169E2-A8D1-396E-C13E-7893A860D3EF}"/>
              </a:ext>
            </a:extLst>
          </p:cNvPr>
          <p:cNvSpPr txBox="1"/>
          <p:nvPr/>
        </p:nvSpPr>
        <p:spPr>
          <a:xfrm>
            <a:off x="2296430" y="1215089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Administration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633C0F-B38F-F700-2066-A5B1EE7DA2D8}"/>
              </a:ext>
            </a:extLst>
          </p:cNvPr>
          <p:cNvCxnSpPr>
            <a:cxnSpLocks/>
          </p:cNvCxnSpPr>
          <p:nvPr/>
        </p:nvCxnSpPr>
        <p:spPr>
          <a:xfrm>
            <a:off x="2220367" y="89413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46F0C26-E867-2AD6-0ACE-FDB14ABE59FE}"/>
              </a:ext>
            </a:extLst>
          </p:cNvPr>
          <p:cNvSpPr/>
          <p:nvPr/>
        </p:nvSpPr>
        <p:spPr>
          <a:xfrm flipH="1">
            <a:off x="3222800" y="697520"/>
            <a:ext cx="452548" cy="45254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F501B-CC81-F83E-740E-218FDFA2D190}"/>
              </a:ext>
            </a:extLst>
          </p:cNvPr>
          <p:cNvSpPr txBox="1"/>
          <p:nvPr/>
        </p:nvSpPr>
        <p:spPr>
          <a:xfrm>
            <a:off x="3062939" y="1198986"/>
            <a:ext cx="7477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>
                <a:solidFill>
                  <a:prstClr val="white">
                    <a:lumMod val="8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1E7CB3-CAA3-5AD6-A227-E09CB7B10E5E}"/>
              </a:ext>
            </a:extLst>
          </p:cNvPr>
          <p:cNvCxnSpPr>
            <a:cxnSpLocks/>
          </p:cNvCxnSpPr>
          <p:nvPr/>
        </p:nvCxnSpPr>
        <p:spPr>
          <a:xfrm>
            <a:off x="2944965" y="900482"/>
            <a:ext cx="282074" cy="7208"/>
          </a:xfrm>
          <a:prstGeom prst="straightConnector1">
            <a:avLst/>
          </a:prstGeom>
          <a:ln w="952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3792F4D-1888-B2E9-8EC9-8AC05E383A1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58601" y="842912"/>
            <a:ext cx="172800" cy="172800"/>
          </a:xfrm>
          <a:prstGeom prst="rect">
            <a:avLst/>
          </a:prstGeom>
        </p:spPr>
      </p:pic>
      <p:pic>
        <p:nvPicPr>
          <p:cNvPr id="19" name="Graphic 18" descr="Star with solid fill">
            <a:extLst>
              <a:ext uri="{FF2B5EF4-FFF2-40B4-BE49-F238E27FC236}">
                <a16:creationId xmlns:a16="http://schemas.microsoft.com/office/drawing/2014/main" id="{3360BF6A-E231-31CB-E59C-691498D55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8018" y="5849723"/>
            <a:ext cx="217047" cy="217047"/>
          </a:xfrm>
          <a:prstGeom prst="rect">
            <a:avLst/>
          </a:prstGeom>
        </p:spPr>
      </p:pic>
      <p:sp>
        <p:nvSpPr>
          <p:cNvPr id="23" name="Rectangle: Top Corners One Rounded and One Snipped 22">
            <a:extLst>
              <a:ext uri="{FF2B5EF4-FFF2-40B4-BE49-F238E27FC236}">
                <a16:creationId xmlns:a16="http://schemas.microsoft.com/office/drawing/2014/main" id="{D0F8A0D9-B066-82D2-9D15-7BC376264E06}"/>
              </a:ext>
            </a:extLst>
          </p:cNvPr>
          <p:cNvSpPr/>
          <p:nvPr/>
        </p:nvSpPr>
        <p:spPr>
          <a:xfrm>
            <a:off x="732059" y="5831620"/>
            <a:ext cx="794510" cy="259551"/>
          </a:xfrm>
          <a:prstGeom prst="snipRoundRect">
            <a:avLst>
              <a:gd name="adj1" fmla="val 16667"/>
              <a:gd name="adj2" fmla="val 19052"/>
            </a:avLst>
          </a:prstGeom>
          <a:noFill/>
          <a:ln w="12700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accent4"/>
                </a:solidFill>
              </a:rPr>
              <a:t>600 </a:t>
            </a:r>
          </a:p>
        </p:txBody>
      </p:sp>
    </p:spTree>
    <p:extLst>
      <p:ext uri="{BB962C8B-B14F-4D97-AF65-F5344CB8AC3E}">
        <p14:creationId xmlns:p14="http://schemas.microsoft.com/office/powerpoint/2010/main" val="25089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ustom 2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60BD68F84A946B2584E8135D32A98" ma:contentTypeVersion="32" ma:contentTypeDescription="Create a new document." ma:contentTypeScope="" ma:versionID="29e45df6118d48f26f7952cb1bba6a1d">
  <xsd:schema xmlns:xsd="http://www.w3.org/2001/XMLSchema" xmlns:xs="http://www.w3.org/2001/XMLSchema" xmlns:p="http://schemas.microsoft.com/office/2006/metadata/properties" xmlns:ns1="http://schemas.microsoft.com/sharepoint/v3" xmlns:ns2="c1329e81-011d-45b2-826f-0085c87a3140" xmlns:ns3="a161f49c-3eee-4caa-98d5-dd89c12da2c1" xmlns:ns4="230e9df3-be65-4c73-a93b-d1236ebd677e" targetNamespace="http://schemas.microsoft.com/office/2006/metadata/properties" ma:root="true" ma:fieldsID="2bfdc05ff1cc1b20ec9591c2df125d77" ns1:_="" ns2:_="" ns3:_="" ns4:_="">
    <xsd:import namespace="http://schemas.microsoft.com/sharepoint/v3"/>
    <xsd:import namespace="c1329e81-011d-45b2-826f-0085c87a3140"/>
    <xsd:import namespace="a161f49c-3eee-4caa-98d5-dd89c12da2c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KeyPoints" minOccurs="0"/>
                <xsd:element ref="ns2:OneNoteFluid_FileOrder" minOccurs="0"/>
                <xsd:element ref="ns2:OneNoteFluid_Labels" minOccurs="0"/>
                <xsd:element ref="ns2:PM" minOccurs="0"/>
                <xsd:element ref="ns2:Checkpoint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AutoKeyPoints" minOccurs="0"/>
                <xsd:element ref="ns2:MediaServiceTranscript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Currentcheckpoint" minOccurs="0"/>
                <xsd:element ref="ns2:MediaServiceMetadata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29e81-011d-45b2-826f-0085c87a3140" elementFormDefault="qualified">
    <xsd:import namespace="http://schemas.microsoft.com/office/2006/documentManagement/types"/>
    <xsd:import namespace="http://schemas.microsoft.com/office/infopath/2007/PartnerControls"/>
    <xsd:element name="MediaServiceKeyPoints" ma:index="2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OneNoteFluid_FileOrder" ma:index="3" nillable="true" ma:displayName="OneNoteFluid_FileOrder" ma:internalName="OneNoteFluid_FileOrder" ma:readOnly="false">
      <xsd:simpleType>
        <xsd:restriction base="dms:Text"/>
      </xsd:simpleType>
    </xsd:element>
    <xsd:element name="OneNoteFluid_Labels" ma:index="4" nillable="true" ma:displayName="OneNoteFluid_Labels" ma:internalName="OneNoteFluid_Labels" ma:readOnly="false">
      <xsd:simpleType>
        <xsd:restriction base="dms:Note"/>
      </xsd:simpleType>
    </xsd:element>
    <xsd:element name="PM" ma:index="7" nillable="true" ma:displayName="PM" ma:format="Dropdown" ma:list="UserInfo" ma:SharePointGroup="0" ma:internalName="PM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heckpoint" ma:index="8" nillable="true" ma:displayName="Check point" ma:format="Dropdown" ma:internalName="Checkpoint" ma:readOnly="false">
      <xsd:simpleType>
        <xsd:restriction base="dms:Choice">
          <xsd:enumeration value="Rev.0"/>
          <xsd:enumeration value="Rev.1"/>
          <xsd:enumeration value="Rev.2"/>
        </xsd:restriction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hidden="true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hidden="true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21" nillable="true" ma:displayName="Extracted Text" ma:hidden="true" ma:internalName="MediaServiceOCR" ma:readOnly="true">
      <xsd:simpleType>
        <xsd:restriction base="dms:Note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Transcript" ma:index="24" nillable="true" ma:displayName="MediaServiceTranscript" ma:hidden="true" ma:internalName="MediaServiceTranscript" ma:readOnly="false">
      <xsd:simpleType>
        <xsd:restriction base="dms:Note"/>
      </xsd:simpleType>
    </xsd:element>
    <xsd:element name="MediaLengthInSeconds" ma:index="27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urrentcheckpoint" ma:index="33" nillable="true" ma:displayName="Current check point" ma:default="Rev. 01" ma:format="Dropdown" ma:hidden="true" ma:internalName="Currentcheckpoint" ma:readOnly="false">
      <xsd:simpleType>
        <xsd:restriction base="dms:Text">
          <xsd:maxLength value="255"/>
        </xsd:restriction>
      </xsd:simpleType>
    </xsd:element>
    <xsd:element name="MediaServiceMetadata" ma:index="35" nillable="true" ma:displayName="MediaServiceMetadata" ma:hidden="true" ma:internalName="MediaServiceMetadata" ma:readOnly="true">
      <xsd:simpleType>
        <xsd:restriction base="dms:Note"/>
      </xsd:simpleType>
    </xsd:element>
    <xsd:element name="MediaServiceDocTags" ma:index="36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61f49c-3eee-4caa-98d5-dd89c12da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  <xsd:element name="LastSharedByUser" ma:index="14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5" nillable="true" ma:displayName="Last Shared By Time" ma:hidden="true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30" nillable="true" ma:displayName="Taxonomy Catch All Column" ma:hidden="true" ma:list="{3c55a7c6-65ec-4d1b-b957-2c0e5f603956}" ma:internalName="TaxCatchAll" ma:readOnly="false" ma:showField="CatchAllData" ma:web="a161f49c-3eee-4caa-98d5-dd89c12da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6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MediaServiceKeyPoints xmlns="c1329e81-011d-45b2-826f-0085c87a3140" xsi:nil="true"/>
    <SharedWithUsers xmlns="a161f49c-3eee-4caa-98d5-dd89c12da2c1">
      <UserInfo>
        <DisplayName>SharingLinks.2bab0d46-e2b0-4eff-9d2e-106ea97a7e3d.OrganizationEdit.27349572-fcef-432c-b705-feed3c9487d6</DisplayName>
        <AccountId>550</AccountId>
        <AccountType/>
      </UserInfo>
      <UserInfo>
        <DisplayName>Supreeth KV</DisplayName>
        <AccountId>6783</AccountId>
        <AccountType/>
      </UserInfo>
      <UserInfo>
        <DisplayName>Eran Manor</DisplayName>
        <AccountId>1414</AccountId>
        <AccountType/>
      </UserInfo>
      <UserInfo>
        <DisplayName>Erez Altus</DisplayName>
        <AccountId>1634</AccountId>
        <AccountType/>
      </UserInfo>
      <UserInfo>
        <DisplayName>Francisco Nunez</DisplayName>
        <AccountId>6755</AccountId>
        <AccountType/>
      </UserInfo>
      <UserInfo>
        <DisplayName>Anjani Chandan</DisplayName>
        <AccountId>5604</AccountId>
        <AccountType/>
      </UserInfo>
      <UserInfo>
        <DisplayName>Sateen Manik</DisplayName>
        <AccountId>7825</AccountId>
        <AccountType/>
      </UserInfo>
      <UserInfo>
        <DisplayName>Cory Newton-Smith</DisplayName>
        <AccountId>6182</AccountId>
        <AccountType/>
      </UserInfo>
      <UserInfo>
        <DisplayName>Mary Bigelow (NAYAMODE INC.)</DisplayName>
        <AccountId>7432</AccountId>
        <AccountType/>
      </UserInfo>
      <UserInfo>
        <DisplayName>Smita Shrivastava</DisplayName>
        <AccountId>5200</AccountId>
        <AccountType/>
      </UserInfo>
      <UserInfo>
        <DisplayName>Matt Sheard</DisplayName>
        <AccountId>6216</AccountId>
        <AccountType/>
      </UserInfo>
      <UserInfo>
        <DisplayName>Roland Gubler</DisplayName>
        <AccountId>7826</AccountId>
        <AccountType/>
      </UserInfo>
      <UserInfo>
        <DisplayName>Alessio Matonti</DisplayName>
        <AccountId>7200</AccountId>
        <AccountType/>
      </UserInfo>
      <UserInfo>
        <DisplayName>Marty Priest</DisplayName>
        <AccountId>6275</AccountId>
        <AccountType/>
      </UserInfo>
      <UserInfo>
        <DisplayName>Ido Ovadia</DisplayName>
        <AccountId>1373</AccountId>
        <AccountType/>
      </UserInfo>
      <UserInfo>
        <DisplayName>Emil Mattsson</DisplayName>
        <AccountId>1086</AccountId>
        <AccountType/>
      </UserInfo>
      <UserInfo>
        <DisplayName>Ari Liukko</DisplayName>
        <AccountId>7827</AccountId>
        <AccountType/>
      </UserInfo>
      <UserInfo>
        <DisplayName>Diana Wang (C+AI)</DisplayName>
        <AccountId>8853</AccountId>
        <AccountType/>
      </UserInfo>
      <UserInfo>
        <DisplayName>Dave Manion</DisplayName>
        <AccountId>8975</AccountId>
        <AccountType/>
      </UserInfo>
      <UserInfo>
        <DisplayName>Cherine Khaireldin</DisplayName>
        <AccountId>9104</AccountId>
        <AccountType/>
      </UserInfo>
      <UserInfo>
        <DisplayName>Rafi Rabo</DisplayName>
        <AccountId>3424</AccountId>
        <AccountType/>
      </UserInfo>
    </SharedWithUsers>
    <lcf76f155ced4ddcb4097134ff3c332f xmlns="c1329e81-011d-45b2-826f-0085c87a3140">
      <Terms xmlns="http://schemas.microsoft.com/office/infopath/2007/PartnerControls"/>
    </lcf76f155ced4ddcb4097134ff3c332f>
    <MediaServiceTranscript xmlns="c1329e81-011d-45b2-826f-0085c87a3140" xsi:nil="true"/>
    <OneNoteFluid_Labels xmlns="c1329e81-011d-45b2-826f-0085c87a3140" xsi:nil="true"/>
    <OneNoteFluid_FileOrder xmlns="c1329e81-011d-45b2-826f-0085c87a3140" xsi:nil="true"/>
    <PM xmlns="c1329e81-011d-45b2-826f-0085c87a3140">
      <UserInfo>
        <DisplayName/>
        <AccountId xsi:nil="true"/>
        <AccountType/>
      </UserInfo>
    </PM>
    <Currentcheckpoint xmlns="c1329e81-011d-45b2-826f-0085c87a3140">Rev. 01</Currentcheckpoint>
    <Checkpoint xmlns="c1329e81-011d-45b2-826f-0085c87a3140" xsi:nil="true"/>
  </documentManagement>
</p:properties>
</file>

<file path=customXml/itemProps1.xml><?xml version="1.0" encoding="utf-8"?>
<ds:datastoreItem xmlns:ds="http://schemas.openxmlformats.org/officeDocument/2006/customXml" ds:itemID="{ADFBAC77-F33A-49B5-9AD6-683F3661ABC3}">
  <ds:schemaRefs>
    <ds:schemaRef ds:uri="230e9df3-be65-4c73-a93b-d1236ebd677e"/>
    <ds:schemaRef ds:uri="a161f49c-3eee-4caa-98d5-dd89c12da2c1"/>
    <ds:schemaRef ds:uri="c1329e81-011d-45b2-826f-0085c87a3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6E8D686-AA1B-4D93-BBF1-985E41CBA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C69C31-8AF7-4D78-9821-E79643762CC2}">
  <ds:schemaRefs>
    <ds:schemaRef ds:uri="230e9df3-be65-4c73-a93b-d1236ebd677e"/>
    <ds:schemaRef ds:uri="a161f49c-3eee-4caa-98d5-dd89c12da2c1"/>
    <ds:schemaRef ds:uri="c1329e81-011d-45b2-826f-0085c87a31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6312</Words>
  <Application>Microsoft Office PowerPoint</Application>
  <PresentationFormat>Widescreen</PresentationFormat>
  <Paragraphs>984</Paragraphs>
  <Slides>65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Calibri</vt:lpstr>
      <vt:lpstr>Segoe Pro</vt:lpstr>
      <vt:lpstr>Segoe UI</vt:lpstr>
      <vt:lpstr>Segoe UI Semibold</vt:lpstr>
      <vt:lpstr>Segoe UI Semilight</vt:lpstr>
      <vt:lpstr>SegoeUI</vt:lpstr>
      <vt:lpstr>Custom Design</vt:lpstr>
      <vt:lpstr>1_Office Theme</vt:lpstr>
      <vt:lpstr>Microsoft Sales Copilot Tip Time 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Viva Sales Roadmap</dc:title>
  <dc:creator>Sam Jarawan</dc:creator>
  <cp:lastModifiedBy>Amira Beldjilali</cp:lastModifiedBy>
  <cp:revision>38</cp:revision>
  <dcterms:created xsi:type="dcterms:W3CDTF">2019-10-17T16:02:17Z</dcterms:created>
  <dcterms:modified xsi:type="dcterms:W3CDTF">2023-12-14T22:55:56Z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lustanh@microsoft.com</vt:lpwstr>
  </property>
  <property fmtid="{D5CDD505-2E9C-101B-9397-08002B2CF9AE}" pid="5" name="MSIP_Label_f42aa342-8706-4288-bd11-ebb85995028c_SetDate">
    <vt:lpwstr>2019-10-17T16:04:07.7475834Z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7d45993c-b9c7-44c1-8d62-7211b09dab54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0x0101006A960BD68F84A946B2584E8135D32A98</vt:lpwstr>
  </property>
  <property fmtid="{D5CDD505-2E9C-101B-9397-08002B2CF9AE}" pid="12" name="MediaServiceImageTags">
    <vt:lpwstr/>
  </property>
  <property fmtid="{D5CDD505-2E9C-101B-9397-08002B2CF9AE}" pid="13" name="ClassificationContentMarkingFooterText">
    <vt:lpwstr>Classified as Microsoft Confidential</vt:lpwstr>
  </property>
  <property fmtid="{D5CDD505-2E9C-101B-9397-08002B2CF9AE}" pid="14" name="ClassificationContentMarkingFooterLocations">
    <vt:lpwstr>Custom Design:5</vt:lpwstr>
  </property>
</Properties>
</file>